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904" r:id="rId1"/>
  </p:sldMasterIdLst>
  <p:notesMasterIdLst>
    <p:notesMasterId r:id="rId39"/>
  </p:notesMasterIdLst>
  <p:handoutMasterIdLst>
    <p:handoutMasterId r:id="rId40"/>
  </p:handoutMasterIdLst>
  <p:sldIdLst>
    <p:sldId id="256" r:id="rId2"/>
    <p:sldId id="334" r:id="rId3"/>
    <p:sldId id="320" r:id="rId4"/>
    <p:sldId id="356" r:id="rId5"/>
    <p:sldId id="318" r:id="rId6"/>
    <p:sldId id="319" r:id="rId7"/>
    <p:sldId id="357" r:id="rId8"/>
    <p:sldId id="345" r:id="rId9"/>
    <p:sldId id="338" r:id="rId10"/>
    <p:sldId id="332" r:id="rId11"/>
    <p:sldId id="321" r:id="rId12"/>
    <p:sldId id="354" r:id="rId13"/>
    <p:sldId id="324" r:id="rId14"/>
    <p:sldId id="337" r:id="rId15"/>
    <p:sldId id="339" r:id="rId16"/>
    <p:sldId id="330" r:id="rId17"/>
    <p:sldId id="322" r:id="rId18"/>
    <p:sldId id="323" r:id="rId19"/>
    <p:sldId id="336" r:id="rId20"/>
    <p:sldId id="340" r:id="rId21"/>
    <p:sldId id="335" r:id="rId22"/>
    <p:sldId id="343" r:id="rId23"/>
    <p:sldId id="349" r:id="rId24"/>
    <p:sldId id="348" r:id="rId25"/>
    <p:sldId id="351" r:id="rId26"/>
    <p:sldId id="344" r:id="rId27"/>
    <p:sldId id="342" r:id="rId28"/>
    <p:sldId id="341" r:id="rId29"/>
    <p:sldId id="353" r:id="rId30"/>
    <p:sldId id="328" r:id="rId31"/>
    <p:sldId id="307" r:id="rId32"/>
    <p:sldId id="327" r:id="rId33"/>
    <p:sldId id="315" r:id="rId34"/>
    <p:sldId id="347" r:id="rId35"/>
    <p:sldId id="325" r:id="rId36"/>
    <p:sldId id="326" r:id="rId37"/>
    <p:sldId id="346" r:id="rId38"/>
  </p:sldIdLst>
  <p:sldSz cx="12192000" cy="6858000"/>
  <p:notesSz cx="6858000" cy="9144000"/>
  <p:embeddedFontLst>
    <p:embeddedFont>
      <p:font typeface="Calibri" panose="020F0502020204030204" pitchFamily="34" charset="0"/>
      <p:regular r:id="rId41"/>
      <p:bold r:id="rId42"/>
      <p:italic r:id="rId43"/>
      <p:boldItalic r:id="rId44"/>
    </p:embeddedFont>
    <p:embeddedFont>
      <p:font typeface="Open Sans" panose="020B0604020202020204" charset="0"/>
      <p:regular r:id="rId45"/>
      <p:bold r:id="rId46"/>
      <p:italic r:id="rId47"/>
      <p:boldItalic r:id="rId48"/>
    </p:embeddedFont>
    <p:embeddedFont>
      <p:font typeface="Palatino Linotype" panose="02040502050505030304" pitchFamily="18" charset="0"/>
      <p:regular r:id="rId49"/>
      <p:bold r:id="rId50"/>
      <p:italic r:id="rId51"/>
      <p:boldItalic r:id="rId52"/>
    </p:embeddedFont>
    <p:embeddedFont>
      <p:font typeface="Roboto Condensed" panose="020B0604020202020204" charset="0"/>
      <p:regular r:id="rId53"/>
      <p:bold r:id="rId54"/>
      <p:italic r:id="rId55"/>
      <p:boldItalic r:id="rId56"/>
    </p:embeddedFont>
  </p:embeddedFontLst>
  <p:defaultTextStyle>
    <a:defPPr>
      <a:defRPr lang="de-DE"/>
    </a:defPPr>
    <a:lvl1pPr marL="0" algn="l" defTabSz="822960" rtl="0" eaLnBrk="1" latinLnBrk="0" hangingPunct="1">
      <a:defRPr sz="1620" kern="1200">
        <a:solidFill>
          <a:schemeClr val="tx1"/>
        </a:solidFill>
        <a:latin typeface="+mn-lt"/>
        <a:ea typeface="+mn-ea"/>
        <a:cs typeface="+mn-cs"/>
      </a:defRPr>
    </a:lvl1pPr>
    <a:lvl2pPr marL="411480" algn="l" defTabSz="822960" rtl="0" eaLnBrk="1" latinLnBrk="0" hangingPunct="1">
      <a:defRPr sz="1620" kern="1200">
        <a:solidFill>
          <a:schemeClr val="tx1"/>
        </a:solidFill>
        <a:latin typeface="+mn-lt"/>
        <a:ea typeface="+mn-ea"/>
        <a:cs typeface="+mn-cs"/>
      </a:defRPr>
    </a:lvl2pPr>
    <a:lvl3pPr marL="822960" algn="l" defTabSz="822960" rtl="0" eaLnBrk="1" latinLnBrk="0" hangingPunct="1">
      <a:defRPr sz="1620" kern="1200">
        <a:solidFill>
          <a:schemeClr val="tx1"/>
        </a:solidFill>
        <a:latin typeface="+mn-lt"/>
        <a:ea typeface="+mn-ea"/>
        <a:cs typeface="+mn-cs"/>
      </a:defRPr>
    </a:lvl3pPr>
    <a:lvl4pPr marL="1234440" algn="l" defTabSz="822960" rtl="0" eaLnBrk="1" latinLnBrk="0" hangingPunct="1">
      <a:defRPr sz="1620" kern="1200">
        <a:solidFill>
          <a:schemeClr val="tx1"/>
        </a:solidFill>
        <a:latin typeface="+mn-lt"/>
        <a:ea typeface="+mn-ea"/>
        <a:cs typeface="+mn-cs"/>
      </a:defRPr>
    </a:lvl4pPr>
    <a:lvl5pPr marL="1645920" algn="l" defTabSz="822960" rtl="0" eaLnBrk="1" latinLnBrk="0" hangingPunct="1">
      <a:defRPr sz="1620" kern="1200">
        <a:solidFill>
          <a:schemeClr val="tx1"/>
        </a:solidFill>
        <a:latin typeface="+mn-lt"/>
        <a:ea typeface="+mn-ea"/>
        <a:cs typeface="+mn-cs"/>
      </a:defRPr>
    </a:lvl5pPr>
    <a:lvl6pPr marL="2057400" algn="l" defTabSz="822960" rtl="0" eaLnBrk="1" latinLnBrk="0" hangingPunct="1">
      <a:defRPr sz="1620" kern="1200">
        <a:solidFill>
          <a:schemeClr val="tx1"/>
        </a:solidFill>
        <a:latin typeface="+mn-lt"/>
        <a:ea typeface="+mn-ea"/>
        <a:cs typeface="+mn-cs"/>
      </a:defRPr>
    </a:lvl6pPr>
    <a:lvl7pPr marL="2468880" algn="l" defTabSz="822960" rtl="0" eaLnBrk="1" latinLnBrk="0" hangingPunct="1">
      <a:defRPr sz="1620" kern="1200">
        <a:solidFill>
          <a:schemeClr val="tx1"/>
        </a:solidFill>
        <a:latin typeface="+mn-lt"/>
        <a:ea typeface="+mn-ea"/>
        <a:cs typeface="+mn-cs"/>
      </a:defRPr>
    </a:lvl7pPr>
    <a:lvl8pPr marL="2880360" algn="l" defTabSz="822960" rtl="0" eaLnBrk="1" latinLnBrk="0" hangingPunct="1">
      <a:defRPr sz="1620" kern="1200">
        <a:solidFill>
          <a:schemeClr val="tx1"/>
        </a:solidFill>
        <a:latin typeface="+mn-lt"/>
        <a:ea typeface="+mn-ea"/>
        <a:cs typeface="+mn-cs"/>
      </a:defRPr>
    </a:lvl8pPr>
    <a:lvl9pPr marL="3291840" algn="l" defTabSz="822960" rtl="0" eaLnBrk="1" latinLnBrk="0" hangingPunct="1">
      <a:defRPr sz="162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939B5E8-EF71-43FF-B7B6-C3DB42F2B419}">
          <p14:sldIdLst>
            <p14:sldId id="256"/>
            <p14:sldId id="334"/>
            <p14:sldId id="320"/>
            <p14:sldId id="356"/>
            <p14:sldId id="318"/>
            <p14:sldId id="319"/>
            <p14:sldId id="357"/>
            <p14:sldId id="345"/>
            <p14:sldId id="338"/>
            <p14:sldId id="332"/>
            <p14:sldId id="321"/>
            <p14:sldId id="354"/>
            <p14:sldId id="324"/>
            <p14:sldId id="337"/>
            <p14:sldId id="339"/>
            <p14:sldId id="330"/>
            <p14:sldId id="322"/>
            <p14:sldId id="323"/>
            <p14:sldId id="336"/>
            <p14:sldId id="340"/>
            <p14:sldId id="335"/>
            <p14:sldId id="343"/>
            <p14:sldId id="349"/>
            <p14:sldId id="348"/>
            <p14:sldId id="351"/>
            <p14:sldId id="344"/>
            <p14:sldId id="342"/>
            <p14:sldId id="341"/>
            <p14:sldId id="353"/>
            <p14:sldId id="328"/>
            <p14:sldId id="307"/>
            <p14:sldId id="327"/>
            <p14:sldId id="315"/>
            <p14:sldId id="347"/>
            <p14:sldId id="325"/>
            <p14:sldId id="326"/>
            <p14:sldId id="346"/>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nöfel,Anja" initials="K" lastIdx="10" clrIdx="0">
    <p:extLst>
      <p:ext uri="{19B8F6BF-5375-455C-9EA6-DF929625EA0E}">
        <p15:presenceInfo xmlns:p15="http://schemas.microsoft.com/office/powerpoint/2012/main" userId="S-1-5-21-1982228756-150042506-1537001085-1885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07D00"/>
    <a:srgbClr val="E02D8A"/>
    <a:srgbClr val="99BAD3"/>
    <a:srgbClr val="13A983"/>
    <a:srgbClr val="009BA4"/>
    <a:srgbClr val="93C356"/>
    <a:srgbClr val="BCCF02"/>
    <a:srgbClr val="28618C"/>
    <a:srgbClr val="539D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8FB837D-C827-4EFA-A057-4D05807E0F7C}" styleName="Designformatvorlage 1 - Akz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8D230F3-CF80-4859-8CE7-A43EE81993B5}" styleName="Helle Formatvorlage 1 - Akz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D113A9D2-9D6B-4929-AA2D-F23B5EE8CBE7}" styleName="Designformatvorlage 2 - Akz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Designformatvorlage 1 - Akz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F1AB2-1976-4502-BF36-3FF5EA218861}" styleName="Mittlere Formatvorlage 4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Dunkle Formatvorlage 1 - Akz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Helle Formatvorlage 1 - Akz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Helle Formatvorlage 3 - Akz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4" autoAdjust="0"/>
    <p:restoredTop sz="76880" autoAdjust="0"/>
  </p:normalViewPr>
  <p:slideViewPr>
    <p:cSldViewPr snapToGrid="0" snapToObjects="1">
      <p:cViewPr varScale="1">
        <p:scale>
          <a:sx n="99" d="100"/>
          <a:sy n="99" d="100"/>
        </p:scale>
        <p:origin x="972" y="90"/>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commentAuthors" Target="commen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6AC6211-610F-44E5-BF19-D3CDF6EDD281}" type="datetimeFigureOut">
              <a:rPr lang="de-DE" smtClean="0"/>
              <a:t>29.04.2025</a:t>
            </a:fld>
            <a:endParaRPr lang="de-DE"/>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AD61AA8-FB04-42D1-9939-D1A1356F8086}" type="slidenum">
              <a:rPr lang="de-DE" smtClean="0"/>
              <a:t>‹Nr.›</a:t>
            </a:fld>
            <a:endParaRPr lang="de-DE"/>
          </a:p>
        </p:txBody>
      </p:sp>
    </p:spTree>
    <p:extLst>
      <p:ext uri="{BB962C8B-B14F-4D97-AF65-F5344CB8AC3E}">
        <p14:creationId xmlns:p14="http://schemas.microsoft.com/office/powerpoint/2010/main" val="114315604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3.jpg>
</file>

<file path=ppt/media/image4.png>
</file>

<file path=ppt/media/image5.png>
</file>

<file path=ppt/media/image6.png>
</file>

<file path=ppt/media/image7.png>
</file>

<file path=ppt/media/image8.png>
</file>

<file path=ppt/media/image9.png>
</file>

<file path=ppt/media/media1.wav>
</file>

<file path=ppt/media/media2.wav>
</file>

<file path=ppt/media/media3.wav>
</file>

<file path=ppt/media/media4.wav>
</file>

<file path=ppt/media/media5.wav>
</file>

<file path=ppt/media/media6.wav>
</file>

<file path=ppt/media/media7.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47435D3-23A6-45D3-8DFA-7317DC1E7A64}" type="datetimeFigureOut">
              <a:rPr lang="de-DE" smtClean="0"/>
              <a:t>29.04.2025</a:t>
            </a:fld>
            <a:endParaRPr lang="de-DE"/>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969AC09-DF60-43F4-96BF-67D4D9A74094}" type="slidenum">
              <a:rPr lang="de-DE" smtClean="0"/>
              <a:t>‹Nr.›</a:t>
            </a:fld>
            <a:endParaRPr lang="de-DE"/>
          </a:p>
        </p:txBody>
      </p:sp>
    </p:spTree>
    <p:extLst>
      <p:ext uri="{BB962C8B-B14F-4D97-AF65-F5344CB8AC3E}">
        <p14:creationId xmlns:p14="http://schemas.microsoft.com/office/powerpoint/2010/main" val="38331825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Foliennummernplatzhalter 3"/>
          <p:cNvSpPr>
            <a:spLocks noGrp="1"/>
          </p:cNvSpPr>
          <p:nvPr>
            <p:ph type="sldNum" sz="quarter" idx="5"/>
          </p:nvPr>
        </p:nvSpPr>
        <p:spPr/>
        <p:txBody>
          <a:bodyPr/>
          <a:lstStyle/>
          <a:p>
            <a:fld id="{2969AC09-DF60-43F4-96BF-67D4D9A74094}" type="slidenum">
              <a:rPr lang="de-DE" smtClean="0"/>
              <a:t>1</a:t>
            </a:fld>
            <a:endParaRPr lang="de-DE"/>
          </a:p>
        </p:txBody>
      </p:sp>
    </p:spTree>
    <p:extLst>
      <p:ext uri="{BB962C8B-B14F-4D97-AF65-F5344CB8AC3E}">
        <p14:creationId xmlns:p14="http://schemas.microsoft.com/office/powerpoint/2010/main" val="21310497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16</a:t>
            </a:fld>
            <a:endParaRPr lang="de-DE"/>
          </a:p>
        </p:txBody>
      </p:sp>
    </p:spTree>
    <p:extLst>
      <p:ext uri="{BB962C8B-B14F-4D97-AF65-F5344CB8AC3E}">
        <p14:creationId xmlns:p14="http://schemas.microsoft.com/office/powerpoint/2010/main" val="3214106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85750" indent="-285750">
              <a:buFont typeface="Arial" panose="020B0604020202020204" pitchFamily="34" charset="0"/>
              <a:buChar char="•"/>
            </a:pPr>
            <a:r>
              <a:rPr lang="en-US" sz="1800" b="0" i="0" dirty="0">
                <a:solidFill>
                  <a:srgbClr val="000000"/>
                </a:solidFill>
                <a:effectLst/>
                <a:latin typeface="TimesNewRomanPSMT"/>
              </a:rPr>
              <a:t>different levels of auditory sensitivity observed in music perception skills?</a:t>
            </a:r>
          </a:p>
          <a:p>
            <a:pPr marL="742950" lvl="1" indent="-285750">
              <a:buFont typeface="Arial" panose="020B0604020202020204" pitchFamily="34" charset="0"/>
              <a:buChar char="•"/>
            </a:pPr>
            <a:r>
              <a:rPr lang="en-US" sz="1800" b="0" i="0" dirty="0">
                <a:solidFill>
                  <a:srgbClr val="000000"/>
                </a:solidFill>
                <a:effectLst/>
                <a:latin typeface="TimesNewRomanPSMT"/>
              </a:rPr>
              <a:t>professionals better than amateurs in the PROMS subtests concerning pitch and melody discrimination (medium and large effect sizes respectively) and both musician groups outperformed non-musicians. </a:t>
            </a:r>
          </a:p>
          <a:p>
            <a:pPr marL="742950" lvl="1" indent="-285750">
              <a:buFont typeface="Arial" panose="020B0604020202020204" pitchFamily="34" charset="0"/>
              <a:buChar char="•"/>
            </a:pP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17</a:t>
            </a:fld>
            <a:endParaRPr lang="de-DE"/>
          </a:p>
        </p:txBody>
      </p:sp>
    </p:spTree>
    <p:extLst>
      <p:ext uri="{BB962C8B-B14F-4D97-AF65-F5344CB8AC3E}">
        <p14:creationId xmlns:p14="http://schemas.microsoft.com/office/powerpoint/2010/main" val="41194430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85750" indent="-285750">
              <a:buFont typeface="Arial" panose="020B0604020202020204" pitchFamily="34" charset="0"/>
              <a:buChar char="•"/>
            </a:pPr>
            <a:r>
              <a:rPr lang="en-US" sz="1800" b="0" i="0" dirty="0">
                <a:solidFill>
                  <a:srgbClr val="000000"/>
                </a:solidFill>
                <a:effectLst/>
                <a:latin typeface="TimesNewRomanPSMT"/>
              </a:rPr>
              <a:t>Bayes Kleiner </a:t>
            </a:r>
            <a:r>
              <a:rPr lang="en-US" sz="1800" b="0" i="0" dirty="0" err="1">
                <a:solidFill>
                  <a:srgbClr val="000000"/>
                </a:solidFill>
                <a:effectLst/>
                <a:latin typeface="TimesNewRomanPSMT"/>
              </a:rPr>
              <a:t>als</a:t>
            </a:r>
            <a:r>
              <a:rPr lang="en-US" sz="1800" b="0" i="0" dirty="0">
                <a:solidFill>
                  <a:srgbClr val="000000"/>
                </a:solidFill>
                <a:effectLst/>
                <a:latin typeface="TimesNewRomanPSMT"/>
              </a:rPr>
              <a:t> 3 (was </a:t>
            </a:r>
            <a:r>
              <a:rPr lang="en-US" sz="1800" b="0" i="0" dirty="0" err="1">
                <a:solidFill>
                  <a:srgbClr val="000000"/>
                </a:solidFill>
                <a:effectLst/>
                <a:latin typeface="TimesNewRomanPSMT"/>
              </a:rPr>
              <a:t>Beweis</a:t>
            </a:r>
            <a:r>
              <a:rPr lang="en-US" sz="1800" b="0" i="0" dirty="0">
                <a:solidFill>
                  <a:srgbClr val="000000"/>
                </a:solidFill>
                <a:effectLst/>
                <a:latin typeface="TimesNewRomanPSMT"/>
              </a:rPr>
              <a:t> conclusive </a:t>
            </a:r>
            <a:r>
              <a:rPr lang="en-US" sz="1800" b="0" i="0" dirty="0" err="1">
                <a:solidFill>
                  <a:srgbClr val="000000"/>
                </a:solidFill>
                <a:effectLst/>
                <a:latin typeface="TimesNewRomanPSMT"/>
              </a:rPr>
              <a:t>wäre</a:t>
            </a:r>
            <a:r>
              <a:rPr lang="en-US" sz="1800" b="0" i="0" dirty="0">
                <a:solidFill>
                  <a:srgbClr val="000000"/>
                </a:solidFill>
                <a:effectLst/>
                <a:latin typeface="TimesNewRomanPSMT"/>
              </a:rPr>
              <a:t>)</a:t>
            </a:r>
          </a:p>
          <a:p>
            <a:pPr marL="285750" indent="-285750">
              <a:buFont typeface="Arial" panose="020B0604020202020204" pitchFamily="34" charset="0"/>
              <a:buChar char="•"/>
            </a:pPr>
            <a:r>
              <a:rPr lang="en-US" sz="1800" b="0" i="0" dirty="0">
                <a:solidFill>
                  <a:srgbClr val="000000"/>
                </a:solidFill>
                <a:effectLst/>
                <a:latin typeface="TimesNewRomanPSMT"/>
              </a:rPr>
              <a:t>amateurs </a:t>
            </a:r>
          </a:p>
          <a:p>
            <a:pPr marL="742950" lvl="1" indent="-285750">
              <a:buFont typeface="Arial" panose="020B0604020202020204" pitchFamily="34" charset="0"/>
              <a:buChar char="•"/>
            </a:pPr>
            <a:r>
              <a:rPr lang="en-US" sz="1800" b="0" i="0" dirty="0">
                <a:solidFill>
                  <a:srgbClr val="000000"/>
                </a:solidFill>
                <a:effectLst/>
                <a:latin typeface="TimesNewRomanPSMT"/>
              </a:rPr>
              <a:t>performed equally to professionals in full-, F0- and timbre-modulated conditions</a:t>
            </a:r>
          </a:p>
          <a:p>
            <a:pPr marL="742950" lvl="1" indent="-285750">
              <a:buFont typeface="Arial" panose="020B0604020202020204" pitchFamily="34" charset="0"/>
              <a:buChar char="•"/>
            </a:pPr>
            <a:r>
              <a:rPr lang="en-US" sz="1800" b="0" i="0" dirty="0">
                <a:solidFill>
                  <a:srgbClr val="000000"/>
                </a:solidFill>
                <a:effectLst/>
                <a:latin typeface="TimesNewRomanPSMT"/>
              </a:rPr>
              <a:t>Inconclusive evidence for comparison with non-musicians</a:t>
            </a:r>
          </a:p>
          <a:p>
            <a:pPr marL="1200150" lvl="2" indent="-285750">
              <a:buFont typeface="Arial" panose="020B0604020202020204" pitchFamily="34" charset="0"/>
              <a:buChar char="•"/>
            </a:pPr>
            <a:r>
              <a:rPr lang="en-US" sz="1800" b="0" i="0" dirty="0">
                <a:solidFill>
                  <a:srgbClr val="000000"/>
                </a:solidFill>
                <a:effectLst/>
                <a:latin typeface="TimesNewRomanPSMT"/>
              </a:rPr>
              <a:t>(ANOVA: amateurs performed better than non-musicians in full-modulated condition, but not in F0-modulated condition)</a:t>
            </a:r>
          </a:p>
          <a:p>
            <a:pPr marL="1200150" lvl="2" indent="-285750">
              <a:buFont typeface="Arial" panose="020B0604020202020204" pitchFamily="34" charset="0"/>
              <a:buChar char="•"/>
            </a:pPr>
            <a:r>
              <a:rPr lang="en-US" sz="1800" b="0" i="0" dirty="0">
                <a:solidFill>
                  <a:srgbClr val="000000"/>
                </a:solidFill>
                <a:effectLst/>
                <a:latin typeface="TimesNewRomanPSMT"/>
              </a:rPr>
              <a:t>(In both these conditions, professionals outperformed non-musicians; see Nussbaum, Schirmer &amp; </a:t>
            </a:r>
            <a:r>
              <a:rPr lang="en-US" sz="1800" b="0" i="0" dirty="0" err="1">
                <a:solidFill>
                  <a:srgbClr val="000000"/>
                </a:solidFill>
                <a:effectLst/>
                <a:latin typeface="TimesNewRomanPSMT"/>
              </a:rPr>
              <a:t>Schweinberger</a:t>
            </a:r>
            <a:r>
              <a:rPr lang="en-US" sz="1800" b="0" i="0" dirty="0">
                <a:solidFill>
                  <a:srgbClr val="000000"/>
                </a:solidFill>
                <a:effectLst/>
                <a:latin typeface="TimesNewRomanPSMT"/>
              </a:rPr>
              <a:t>, 2024)</a:t>
            </a:r>
          </a:p>
          <a:p>
            <a:pPr marL="285750" indent="-285750">
              <a:buFont typeface="Arial" panose="020B0604020202020204" pitchFamily="34" charset="0"/>
              <a:buChar char="•"/>
            </a:pPr>
            <a:r>
              <a:rPr lang="en-US" sz="1800" b="0" i="0" dirty="0">
                <a:solidFill>
                  <a:srgbClr val="000000"/>
                </a:solidFill>
                <a:effectLst/>
                <a:latin typeface="TimesNewRomanPSMT"/>
              </a:rPr>
              <a:t>There were no differences between the groups in a timbre-modulated condition. </a:t>
            </a:r>
          </a:p>
          <a:p>
            <a:pPr marL="285750" indent="-285750">
              <a:buFont typeface="Arial" panose="020B0604020202020204" pitchFamily="34" charset="0"/>
              <a:buChar char="•"/>
            </a:pPr>
            <a:endParaRPr lang="en-US" sz="1800" b="0" i="0" dirty="0">
              <a:solidFill>
                <a:srgbClr val="000000"/>
              </a:solidFill>
              <a:effectLst/>
              <a:latin typeface="TimesNewRomanPSMT"/>
            </a:endParaRPr>
          </a:p>
          <a:p>
            <a:pPr>
              <a:buNone/>
            </a:pPr>
            <a:r>
              <a:rPr lang="en-US" sz="1800" b="0" i="0" dirty="0">
                <a:solidFill>
                  <a:srgbClr val="000000"/>
                </a:solidFill>
                <a:effectLst/>
                <a:latin typeface="TimesNewRomanPSMT"/>
                <a:sym typeface="Wingdings" panose="05000000000000000000" pitchFamily="2" charset="2"/>
              </a:rPr>
              <a:t> “</a:t>
            </a:r>
            <a:r>
              <a:rPr lang="en-US" sz="1800" b="0" i="0" dirty="0">
                <a:solidFill>
                  <a:srgbClr val="000000"/>
                </a:solidFill>
                <a:effectLst/>
                <a:latin typeface="TimesNewRomanPSMT"/>
              </a:rPr>
              <a:t>Amateurs were better than non-musicians only in the condition with full emotion modulation, whereas professionals outperformed non-musicians additionally in</a:t>
            </a:r>
            <a:r>
              <a:rPr lang="en-US" sz="1200" b="0" i="0" dirty="0">
                <a:solidFill>
                  <a:schemeClr val="tx1"/>
                </a:solidFill>
                <a:effectLst/>
                <a:latin typeface="+mn-lt"/>
              </a:rPr>
              <a:t> </a:t>
            </a:r>
            <a:r>
              <a:rPr lang="en-US" sz="1800" b="0" i="0" dirty="0">
                <a:solidFill>
                  <a:srgbClr val="000000"/>
                </a:solidFill>
                <a:effectLst/>
                <a:latin typeface="TimesNewRomanPSMT"/>
              </a:rPr>
              <a:t>the condition where only pitch was emotionally informative.”</a:t>
            </a:r>
            <a:br>
              <a:rPr lang="en-US" dirty="0"/>
            </a:b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18</a:t>
            </a:fld>
            <a:endParaRPr lang="de-DE"/>
          </a:p>
        </p:txBody>
      </p:sp>
    </p:spTree>
    <p:extLst>
      <p:ext uri="{BB962C8B-B14F-4D97-AF65-F5344CB8AC3E}">
        <p14:creationId xmlns:p14="http://schemas.microsoft.com/office/powerpoint/2010/main" val="40480696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1" i="0" dirty="0">
                <a:solidFill>
                  <a:srgbClr val="000000"/>
                </a:solidFill>
                <a:effectLst/>
                <a:latin typeface="TimesNewRomanPSMT"/>
              </a:rPr>
              <a:t>H3: </a:t>
            </a:r>
            <a:r>
              <a:rPr lang="en-US" sz="1800" b="0" dirty="0">
                <a:highlight>
                  <a:srgbClr val="FFFF00"/>
                </a:highlight>
              </a:rPr>
              <a:t>inconclusive </a:t>
            </a:r>
            <a:r>
              <a:rPr lang="en-US" sz="1800" b="0" dirty="0">
                <a:highlight>
                  <a:srgbClr val="FFFF00"/>
                </a:highlight>
                <a:sym typeface="Wingdings" panose="05000000000000000000" pitchFamily="2" charset="2"/>
              </a:rPr>
              <a:t> maybe power issue</a:t>
            </a:r>
            <a:r>
              <a:rPr lang="en-US" sz="1800" b="0" dirty="0">
                <a:highlight>
                  <a:srgbClr val="FFFF00"/>
                </a:highlight>
              </a:rPr>
              <a:t> [if difference exists, it`s maybe too small to be detected]</a:t>
            </a:r>
            <a:endParaRPr lang="en-US" sz="1800" b="0" i="0" dirty="0">
              <a:solidFill>
                <a:srgbClr val="000000"/>
              </a:solidFill>
              <a:effectLst/>
              <a:latin typeface="TimesNewRomanPSMT"/>
            </a:endParaRPr>
          </a:p>
          <a:p>
            <a:endParaRPr lang="en-US" sz="1800" b="0" i="0" dirty="0">
              <a:solidFill>
                <a:srgbClr val="000000"/>
              </a:solidFill>
              <a:effectLst/>
              <a:latin typeface="TimesNewRomanPSMT"/>
            </a:endParaRPr>
          </a:p>
          <a:p>
            <a:r>
              <a:rPr lang="en-US" sz="1800" b="1" i="0" dirty="0">
                <a:solidFill>
                  <a:srgbClr val="000000"/>
                </a:solidFill>
                <a:effectLst/>
                <a:latin typeface="TimesNewRomanPSMT"/>
              </a:rPr>
              <a:t>H4: </a:t>
            </a:r>
            <a:r>
              <a:rPr lang="en-US" sz="1800" b="0" i="0" dirty="0">
                <a:solidFill>
                  <a:srgbClr val="000000"/>
                </a:solidFill>
                <a:effectLst/>
                <a:latin typeface="TimesNewRomanPSMT"/>
              </a:rPr>
              <a:t>Assuming that a main difference between amateurs and professionals lies in professionals undergoing more extensive formal training and/or practicing more regularly (as seen in the corresponding Gold-MSI scores), the similarities in performance further support that the amount of (formal) music training is not the main influence of musicality on vocal emotion perception</a:t>
            </a:r>
            <a:r>
              <a:rPr lang="en-US" dirty="0"/>
              <a:t> </a:t>
            </a:r>
            <a:br>
              <a:rPr lang="en-US" dirty="0"/>
            </a:br>
            <a:endParaRPr lang="en-US" dirty="0"/>
          </a:p>
          <a:p>
            <a:pPr marL="285750" lvl="0" indent="-285750">
              <a:buFont typeface="Arial" panose="020B0604020202020204" pitchFamily="34" charset="0"/>
              <a:buChar char="•"/>
            </a:pPr>
            <a:r>
              <a:rPr lang="en-US" sz="1200" b="0" i="0" dirty="0">
                <a:solidFill>
                  <a:srgbClr val="000000"/>
                </a:solidFill>
                <a:effectLst/>
                <a:latin typeface="TimesNewRomanPSMT"/>
              </a:rPr>
              <a:t>(ANOVA: amateurs performed better than non-musicians in full-modulated condition, but not in F0-modulated condition)</a:t>
            </a:r>
          </a:p>
          <a:p>
            <a:pPr marL="285750" lvl="0" indent="-285750">
              <a:buFont typeface="Arial" panose="020B0604020202020204" pitchFamily="34" charset="0"/>
              <a:buChar char="•"/>
            </a:pPr>
            <a:r>
              <a:rPr lang="en-US" sz="1200" b="0" i="0" dirty="0">
                <a:solidFill>
                  <a:srgbClr val="000000"/>
                </a:solidFill>
                <a:effectLst/>
                <a:latin typeface="TimesNewRomanPSMT"/>
              </a:rPr>
              <a:t>(In both these conditions, professionals outperformed non-musicians; see Nussbaum, Schirmer &amp; </a:t>
            </a:r>
            <a:r>
              <a:rPr lang="en-US" sz="1200" b="0" i="0" dirty="0" err="1">
                <a:solidFill>
                  <a:srgbClr val="000000"/>
                </a:solidFill>
                <a:effectLst/>
                <a:latin typeface="TimesNewRomanPSMT"/>
              </a:rPr>
              <a:t>Schweinberger</a:t>
            </a:r>
            <a:r>
              <a:rPr lang="en-US" sz="1200" b="0" i="0" dirty="0">
                <a:solidFill>
                  <a:srgbClr val="000000"/>
                </a:solidFill>
                <a:effectLst/>
                <a:latin typeface="TimesNewRomanPSMT"/>
              </a:rPr>
              <a:t>, 2024)</a:t>
            </a:r>
          </a:p>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19</a:t>
            </a:fld>
            <a:endParaRPr lang="de-DE"/>
          </a:p>
        </p:txBody>
      </p:sp>
    </p:spTree>
    <p:extLst>
      <p:ext uri="{BB962C8B-B14F-4D97-AF65-F5344CB8AC3E}">
        <p14:creationId xmlns:p14="http://schemas.microsoft.com/office/powerpoint/2010/main" val="26458868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85750" indent="-285750">
              <a:buFont typeface="Arial" panose="020B0604020202020204" pitchFamily="34" charset="0"/>
              <a:buChar char="•"/>
            </a:pPr>
            <a:r>
              <a:rPr lang="en-US" sz="1800" b="0" i="0" dirty="0">
                <a:solidFill>
                  <a:srgbClr val="000000"/>
                </a:solidFill>
                <a:effectLst/>
                <a:latin typeface="TimesNewRomanPSMT"/>
              </a:rPr>
              <a:t>First correlation also emerged in a separate analysis of singers (</a:t>
            </a:r>
            <a:r>
              <a:rPr lang="en-US" sz="1800" b="0" i="1" dirty="0">
                <a:solidFill>
                  <a:srgbClr val="000000"/>
                </a:solidFill>
                <a:effectLst/>
                <a:latin typeface="TimesNewRomanPS-ItalicMT"/>
              </a:rPr>
              <a:t>ρ</a:t>
            </a:r>
            <a:r>
              <a:rPr lang="en-US" sz="1800" b="0" i="0" dirty="0">
                <a:solidFill>
                  <a:srgbClr val="000000"/>
                </a:solidFill>
                <a:effectLst/>
                <a:latin typeface="TimesNewRomanPSMT"/>
              </a:rPr>
              <a:t>(43) = .52, </a:t>
            </a:r>
            <a:r>
              <a:rPr lang="en-US" sz="1800" b="0" i="1" dirty="0">
                <a:solidFill>
                  <a:srgbClr val="000000"/>
                </a:solidFill>
                <a:effectLst/>
                <a:latin typeface="TimesNewRomanPS-ItalicMT"/>
              </a:rPr>
              <a:t>p </a:t>
            </a:r>
            <a:r>
              <a:rPr lang="en-US" sz="1800" b="0" i="0" dirty="0">
                <a:solidFill>
                  <a:srgbClr val="000000"/>
                </a:solidFill>
                <a:effectLst/>
                <a:latin typeface="TimesNewRomanPSMT"/>
              </a:rPr>
              <a:t>= .005), but was non-significant in instrumentalists (</a:t>
            </a:r>
            <a:r>
              <a:rPr lang="en-US" sz="1800" b="0" i="1" dirty="0">
                <a:solidFill>
                  <a:srgbClr val="000000"/>
                </a:solidFill>
                <a:effectLst/>
                <a:latin typeface="TimesNewRomanPS-ItalicMT"/>
              </a:rPr>
              <a:t>ρ</a:t>
            </a:r>
            <a:r>
              <a:rPr lang="en-US" sz="1800" b="0" i="0" dirty="0">
                <a:solidFill>
                  <a:srgbClr val="000000"/>
                </a:solidFill>
                <a:effectLst/>
                <a:latin typeface="TimesNewRomanPSMT"/>
              </a:rPr>
              <a:t>(41) = .23, </a:t>
            </a:r>
            <a:r>
              <a:rPr lang="en-US" sz="1800" b="0" i="1" dirty="0">
                <a:solidFill>
                  <a:srgbClr val="000000"/>
                </a:solidFill>
                <a:effectLst/>
                <a:latin typeface="TimesNewRomanPS-ItalicMT"/>
              </a:rPr>
              <a:t>p </a:t>
            </a:r>
            <a:r>
              <a:rPr lang="en-US" sz="1800" b="0" i="0" dirty="0">
                <a:solidFill>
                  <a:srgbClr val="000000"/>
                </a:solidFill>
                <a:effectLst/>
                <a:latin typeface="TimesNewRomanPSMT"/>
              </a:rPr>
              <a:t>= .326), possibly due to reduced variance.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highlight>
                  <a:srgbClr val="FFFF00"/>
                </a:highlight>
              </a:rPr>
              <a:t>Correlation confirms first study, where the same correlation showed for professionals and non-musicians: music perception is linked to emotion perception. </a:t>
            </a:r>
            <a:endParaRPr lang="en-US" sz="1800" b="0" i="0" dirty="0">
              <a:solidFill>
                <a:srgbClr val="000000"/>
              </a:solidFill>
              <a:effectLst/>
              <a:latin typeface="TimesNewRomanPSMT"/>
            </a:endParaRPr>
          </a:p>
        </p:txBody>
      </p:sp>
      <p:sp>
        <p:nvSpPr>
          <p:cNvPr id="4" name="Foliennummernplatzhalter 3"/>
          <p:cNvSpPr>
            <a:spLocks noGrp="1"/>
          </p:cNvSpPr>
          <p:nvPr>
            <p:ph type="sldNum" sz="quarter" idx="5"/>
          </p:nvPr>
        </p:nvSpPr>
        <p:spPr/>
        <p:txBody>
          <a:bodyPr/>
          <a:lstStyle/>
          <a:p>
            <a:fld id="{2969AC09-DF60-43F4-96BF-67D4D9A74094}" type="slidenum">
              <a:rPr lang="de-DE" smtClean="0"/>
              <a:t>22</a:t>
            </a:fld>
            <a:endParaRPr lang="de-DE"/>
          </a:p>
        </p:txBody>
      </p:sp>
    </p:spTree>
    <p:extLst>
      <p:ext uri="{BB962C8B-B14F-4D97-AF65-F5344CB8AC3E}">
        <p14:creationId xmlns:p14="http://schemas.microsoft.com/office/powerpoint/2010/main" val="28838893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56181-CCDF-30D4-3A7C-1BF1D5B4EEC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FAA151C9-F4E4-4417-26FD-D782575CC7DF}"/>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0CFEFEE-FC92-0F18-F30A-705F7AA2D45C}"/>
              </a:ext>
            </a:extLst>
          </p:cNvPr>
          <p:cNvSpPr>
            <a:spLocks noGrp="1"/>
          </p:cNvSpPr>
          <p:nvPr>
            <p:ph type="body" idx="1"/>
          </p:nvPr>
        </p:nvSpPr>
        <p:spPr/>
        <p:txBody>
          <a:bodyPr/>
          <a:lstStyle/>
          <a:p>
            <a:pPr marL="171450" indent="-171450">
              <a:buFont typeface="Arial" panose="020B0604020202020204" pitchFamily="34" charset="0"/>
              <a:buChar char="•"/>
            </a:pPr>
            <a:r>
              <a:rPr lang="en-US" sz="1200" b="0" i="0" dirty="0">
                <a:solidFill>
                  <a:srgbClr val="000000"/>
                </a:solidFill>
                <a:effectLst/>
                <a:latin typeface="TimesNewRomanPSMT"/>
              </a:rPr>
              <a:t>Examining the correlational patterns based on the different subtests of the PROMS revealed that </a:t>
            </a:r>
          </a:p>
          <a:p>
            <a:pPr marL="628650" lvl="1" indent="-171450">
              <a:buFont typeface="Arial" panose="020B0604020202020204" pitchFamily="34" charset="0"/>
              <a:buChar char="•"/>
            </a:pPr>
            <a:r>
              <a:rPr lang="en-US" sz="1200" b="0" i="0" dirty="0">
                <a:solidFill>
                  <a:srgbClr val="000000"/>
                </a:solidFill>
                <a:effectLst/>
                <a:latin typeface="TimesNewRomanPSMT"/>
              </a:rPr>
              <a:t>the Melody and Rhythm subtests were strong in predicting emotion perception performance (with explained variances between 8.4 and 14,4 %)</a:t>
            </a:r>
          </a:p>
          <a:p>
            <a:pPr marL="628650" lvl="1" indent="-171450">
              <a:buFont typeface="Arial" panose="020B0604020202020204" pitchFamily="34" charset="0"/>
              <a:buChar char="•"/>
            </a:pPr>
            <a:r>
              <a:rPr lang="en-US" sz="1200" b="0" i="0" dirty="0">
                <a:solidFill>
                  <a:srgbClr val="000000"/>
                </a:solidFill>
                <a:effectLst/>
                <a:latin typeface="TimesNewRomanPSMT"/>
              </a:rPr>
              <a:t>while pitch and timbre subtests had no significant predictive value (if sign.: between 2.9 and 5.3% explained variance)</a:t>
            </a:r>
          </a:p>
          <a:p>
            <a:pPr marL="285750" indent="-285750">
              <a:buFont typeface="Wingdings" panose="05000000000000000000" pitchFamily="2" charset="2"/>
              <a:buChar char="à"/>
            </a:pPr>
            <a:r>
              <a:rPr lang="en-US" sz="1200" b="0" i="0" dirty="0">
                <a:solidFill>
                  <a:srgbClr val="000000"/>
                </a:solidFill>
                <a:effectLst/>
                <a:latin typeface="TimesNewRomanPSMT"/>
              </a:rPr>
              <a:t>The perception of melody and rhythm requires to track acoustic information over time, whereas pitch and timbre are static auditory stimuli</a:t>
            </a:r>
          </a:p>
          <a:p>
            <a:pPr marL="285750" indent="-285750">
              <a:buFont typeface="Wingdings" panose="05000000000000000000" pitchFamily="2" charset="2"/>
              <a:buChar char="à"/>
            </a:pPr>
            <a:r>
              <a:rPr lang="en-US" sz="1200" b="0" i="0" dirty="0">
                <a:solidFill>
                  <a:srgbClr val="000000"/>
                </a:solidFill>
                <a:effectLst/>
                <a:latin typeface="TimesNewRomanPSMT"/>
              </a:rPr>
              <a:t>rather than static acoustic information, the processing of dynamic cues is of particular importance for emotion perception. </a:t>
            </a:r>
          </a:p>
          <a:p>
            <a:pPr marL="285750" indent="-285750">
              <a:buFont typeface="Wingdings" panose="05000000000000000000" pitchFamily="2" charset="2"/>
              <a:buChar char="à"/>
            </a:pPr>
            <a:r>
              <a:rPr lang="en-US" sz="1200" b="0" i="0" dirty="0">
                <a:solidFill>
                  <a:srgbClr val="000000"/>
                </a:solidFill>
                <a:effectLst/>
                <a:latin typeface="TimesNewRomanPSMT"/>
              </a:rPr>
              <a:t>The role pitch plays for inferring vocal emotions seems to relate especially to how an individual is able to track its changes over time, i.e. the pitch contour or melody. </a:t>
            </a:r>
          </a:p>
          <a:p>
            <a:pPr marL="285750" indent="-285750">
              <a:buFont typeface="Wingdings" panose="05000000000000000000" pitchFamily="2" charset="2"/>
              <a:buChar char="à"/>
            </a:pPr>
            <a:r>
              <a:rPr lang="en-US" sz="1200" b="0" i="0" dirty="0">
                <a:solidFill>
                  <a:srgbClr val="000000"/>
                </a:solidFill>
                <a:effectLst/>
                <a:latin typeface="TimesNewRomanPSMT"/>
              </a:rPr>
              <a:t>This mirrors previous findings (</a:t>
            </a:r>
            <a:r>
              <a:rPr lang="en-US" sz="1200" b="0" i="0" dirty="0" err="1">
                <a:solidFill>
                  <a:srgbClr val="000000"/>
                </a:solidFill>
                <a:effectLst/>
                <a:latin typeface="TimesNewRomanPSMT"/>
              </a:rPr>
              <a:t>Globerson</a:t>
            </a:r>
            <a:r>
              <a:rPr lang="en-US" sz="1200" b="0" i="0" dirty="0">
                <a:solidFill>
                  <a:srgbClr val="000000"/>
                </a:solidFill>
                <a:effectLst/>
                <a:latin typeface="TimesNewRomanPSMT"/>
              </a:rPr>
              <a:t> et al., 2013; Greenspon &amp; Montanaro, 2023)</a:t>
            </a:r>
            <a:r>
              <a:rPr lang="en-US" dirty="0"/>
              <a:t> </a:t>
            </a:r>
            <a:br>
              <a:rPr lang="en-US" dirty="0"/>
            </a:br>
            <a:br>
              <a:rPr lang="en-US" dirty="0"/>
            </a:br>
            <a:endParaRPr lang="de-DE" dirty="0"/>
          </a:p>
        </p:txBody>
      </p:sp>
      <p:sp>
        <p:nvSpPr>
          <p:cNvPr id="4" name="Foliennummernplatzhalter 3">
            <a:extLst>
              <a:ext uri="{FF2B5EF4-FFF2-40B4-BE49-F238E27FC236}">
                <a16:creationId xmlns:a16="http://schemas.microsoft.com/office/drawing/2014/main" id="{07BF3ABF-DF09-E07E-38D5-1E16F38F2318}"/>
              </a:ext>
            </a:extLst>
          </p:cNvPr>
          <p:cNvSpPr>
            <a:spLocks noGrp="1"/>
          </p:cNvSpPr>
          <p:nvPr>
            <p:ph type="sldNum" sz="quarter" idx="5"/>
          </p:nvPr>
        </p:nvSpPr>
        <p:spPr/>
        <p:txBody>
          <a:bodyPr/>
          <a:lstStyle/>
          <a:p>
            <a:fld id="{2969AC09-DF60-43F4-96BF-67D4D9A74094}" type="slidenum">
              <a:rPr lang="de-DE" smtClean="0"/>
              <a:t>23</a:t>
            </a:fld>
            <a:endParaRPr lang="de-DE"/>
          </a:p>
        </p:txBody>
      </p:sp>
    </p:spTree>
    <p:extLst>
      <p:ext uri="{BB962C8B-B14F-4D97-AF65-F5344CB8AC3E}">
        <p14:creationId xmlns:p14="http://schemas.microsoft.com/office/powerpoint/2010/main" val="37332360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97CC82-0640-78A8-2633-AEF9769668A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5904828B-A660-80A6-8B4E-27576EF3824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D345D9A-01C6-9FC2-E691-3CDF017B8999}"/>
              </a:ext>
            </a:extLst>
          </p:cNvPr>
          <p:cNvSpPr>
            <a:spLocks noGrp="1"/>
          </p:cNvSpPr>
          <p:nvPr>
            <p:ph type="body" idx="1"/>
          </p:nvPr>
        </p:nvSpPr>
        <p:spPr/>
        <p:txBody>
          <a:bodyPr/>
          <a:lstStyle/>
          <a:p>
            <a:r>
              <a:rPr lang="en-US" sz="1800" b="0" i="0" dirty="0">
                <a:solidFill>
                  <a:srgbClr val="000000"/>
                </a:solidFill>
                <a:effectLst/>
                <a:latin typeface="TimesNewRomanPSMT"/>
              </a:rPr>
              <a:t>Performance in the Full- and F0-morph conditions correlated with all subtests of the PROMS except the pitch subtest.</a:t>
            </a:r>
          </a:p>
          <a:p>
            <a:endParaRPr lang="en-US" sz="1800" b="0" i="0" dirty="0">
              <a:solidFill>
                <a:srgbClr val="000000"/>
              </a:solidFill>
              <a:effectLst/>
              <a:latin typeface="TimesNewRomanPSMT"/>
            </a:endParaRPr>
          </a:p>
          <a:p>
            <a:r>
              <a:rPr lang="en-US" sz="1800" b="0" i="0" dirty="0">
                <a:solidFill>
                  <a:srgbClr val="000000"/>
                </a:solidFill>
                <a:effectLst/>
                <a:latin typeface="TimesNewRomanPSMT"/>
              </a:rPr>
              <a:t>Notably, the correlations with melody and rhythm were “higher” (.27 - .34) than with timbre (.23 &amp; .24)</a:t>
            </a:r>
          </a:p>
          <a:p>
            <a:endParaRPr lang="en-US" sz="1800" b="0" i="0" dirty="0">
              <a:solidFill>
                <a:srgbClr val="000000"/>
              </a:solidFill>
              <a:effectLst/>
              <a:latin typeface="TimesNewRomanPSMT"/>
            </a:endParaRPr>
          </a:p>
          <a:p>
            <a:pPr marL="0" indent="0">
              <a:buFont typeface="Wingdings" panose="05000000000000000000" pitchFamily="2" charset="2"/>
              <a:buNone/>
            </a:pPr>
            <a:br>
              <a:rPr lang="en-US" dirty="0"/>
            </a:br>
            <a:br>
              <a:rPr lang="en-US" dirty="0"/>
            </a:br>
            <a:endParaRPr lang="de-DE" dirty="0"/>
          </a:p>
        </p:txBody>
      </p:sp>
      <p:sp>
        <p:nvSpPr>
          <p:cNvPr id="4" name="Foliennummernplatzhalter 3">
            <a:extLst>
              <a:ext uri="{FF2B5EF4-FFF2-40B4-BE49-F238E27FC236}">
                <a16:creationId xmlns:a16="http://schemas.microsoft.com/office/drawing/2014/main" id="{753C14B0-BB63-446B-A0AC-802E13B65DD6}"/>
              </a:ext>
            </a:extLst>
          </p:cNvPr>
          <p:cNvSpPr>
            <a:spLocks noGrp="1"/>
          </p:cNvSpPr>
          <p:nvPr>
            <p:ph type="sldNum" sz="quarter" idx="5"/>
          </p:nvPr>
        </p:nvSpPr>
        <p:spPr/>
        <p:txBody>
          <a:bodyPr/>
          <a:lstStyle/>
          <a:p>
            <a:fld id="{2969AC09-DF60-43F4-96BF-67D4D9A74094}" type="slidenum">
              <a:rPr lang="de-DE" smtClean="0"/>
              <a:t>24</a:t>
            </a:fld>
            <a:endParaRPr lang="de-DE"/>
          </a:p>
        </p:txBody>
      </p:sp>
    </p:spTree>
    <p:extLst>
      <p:ext uri="{BB962C8B-B14F-4D97-AF65-F5344CB8AC3E}">
        <p14:creationId xmlns:p14="http://schemas.microsoft.com/office/powerpoint/2010/main" val="11949650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169EFB-D718-978E-EE1E-691472D4D2F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E9AA798-A054-5791-4608-06DFD9D0745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91D8221-2899-92DE-8325-4B84EDE2151D}"/>
              </a:ext>
            </a:extLst>
          </p:cNvPr>
          <p:cNvSpPr>
            <a:spLocks noGrp="1"/>
          </p:cNvSpPr>
          <p:nvPr>
            <p:ph type="body" idx="1"/>
          </p:nvPr>
        </p:nvSpPr>
        <p:spPr/>
        <p:txBody>
          <a:bodyPr/>
          <a:lstStyle/>
          <a:p>
            <a:r>
              <a:rPr lang="de-DE" dirty="0" err="1"/>
              <a:t>Summarizing</a:t>
            </a:r>
            <a:r>
              <a:rPr lang="de-DE" dirty="0"/>
              <a:t>, </a:t>
            </a:r>
            <a:r>
              <a:rPr lang="de-DE" dirty="0" err="1"/>
              <a:t>we</a:t>
            </a:r>
            <a:r>
              <a:rPr lang="de-DE" dirty="0"/>
              <a:t> </a:t>
            </a:r>
            <a:r>
              <a:rPr lang="de-DE" dirty="0" err="1"/>
              <a:t>found</a:t>
            </a:r>
            <a:r>
              <a:rPr lang="de-DE" dirty="0"/>
              <a:t> </a:t>
            </a:r>
            <a:r>
              <a:rPr lang="de-DE" dirty="0" err="1"/>
              <a:t>the</a:t>
            </a:r>
            <a:r>
              <a:rPr lang="de-DE" dirty="0"/>
              <a:t> same </a:t>
            </a:r>
            <a:r>
              <a:rPr lang="de-DE" dirty="0" err="1"/>
              <a:t>pattern</a:t>
            </a:r>
            <a:r>
              <a:rPr lang="de-DE" dirty="0"/>
              <a:t> </a:t>
            </a:r>
            <a:r>
              <a:rPr lang="de-DE" dirty="0" err="1"/>
              <a:t>of</a:t>
            </a:r>
            <a:r>
              <a:rPr lang="de-DE" dirty="0"/>
              <a:t> </a:t>
            </a:r>
            <a:r>
              <a:rPr lang="de-DE" dirty="0" err="1"/>
              <a:t>correlation</a:t>
            </a:r>
            <a:r>
              <a:rPr lang="de-DE" dirty="0"/>
              <a:t> in </a:t>
            </a:r>
            <a:r>
              <a:rPr lang="de-DE" dirty="0" err="1"/>
              <a:t>amateurs</a:t>
            </a:r>
            <a:r>
              <a:rPr lang="de-DE" dirty="0"/>
              <a:t> </a:t>
            </a:r>
            <a:r>
              <a:rPr lang="de-DE" dirty="0" err="1"/>
              <a:t>as</a:t>
            </a:r>
            <a:r>
              <a:rPr lang="de-DE" dirty="0"/>
              <a:t> in </a:t>
            </a:r>
            <a:r>
              <a:rPr lang="de-DE" dirty="0" err="1"/>
              <a:t>professionals</a:t>
            </a:r>
            <a:r>
              <a:rPr lang="de-DE" dirty="0"/>
              <a:t> and non-</a:t>
            </a:r>
            <a:r>
              <a:rPr lang="de-DE" dirty="0" err="1"/>
              <a:t>musicians</a:t>
            </a:r>
            <a:endParaRPr lang="de-DE" dirty="0"/>
          </a:p>
          <a:p>
            <a:r>
              <a:rPr lang="de-DE" dirty="0">
                <a:sym typeface="Wingdings" panose="05000000000000000000" pitchFamily="2" charset="2"/>
              </a:rPr>
              <a:t> </a:t>
            </a:r>
            <a:r>
              <a:rPr lang="de-DE" dirty="0" err="1">
                <a:sym typeface="Wingdings" panose="05000000000000000000" pitchFamily="2" charset="2"/>
              </a:rPr>
              <a:t>Confirming</a:t>
            </a:r>
            <a:r>
              <a:rPr lang="de-DE" dirty="0">
                <a:sym typeface="Wingdings" panose="05000000000000000000" pitchFamily="2" charset="2"/>
              </a:rPr>
              <a:t> link </a:t>
            </a:r>
            <a:r>
              <a:rPr lang="de-DE" dirty="0" err="1">
                <a:sym typeface="Wingdings" panose="05000000000000000000" pitchFamily="2" charset="2"/>
              </a:rPr>
              <a:t>between</a:t>
            </a:r>
            <a:r>
              <a:rPr lang="de-DE" dirty="0">
                <a:sym typeface="Wingdings" panose="05000000000000000000" pitchFamily="2" charset="2"/>
              </a:rPr>
              <a:t> </a:t>
            </a:r>
            <a:r>
              <a:rPr lang="de-DE" dirty="0" err="1">
                <a:sym typeface="Wingdings" panose="05000000000000000000" pitchFamily="2" charset="2"/>
              </a:rPr>
              <a:t>music</a:t>
            </a:r>
            <a:r>
              <a:rPr lang="de-DE" dirty="0">
                <a:sym typeface="Wingdings" panose="05000000000000000000" pitchFamily="2" charset="2"/>
              </a:rPr>
              <a:t> </a:t>
            </a:r>
            <a:r>
              <a:rPr lang="de-DE" dirty="0" err="1">
                <a:sym typeface="Wingdings" panose="05000000000000000000" pitchFamily="2" charset="2"/>
              </a:rPr>
              <a:t>perception</a:t>
            </a:r>
            <a:r>
              <a:rPr lang="de-DE" dirty="0">
                <a:sym typeface="Wingdings" panose="05000000000000000000" pitchFamily="2" charset="2"/>
              </a:rPr>
              <a:t> and </a:t>
            </a:r>
            <a:r>
              <a:rPr lang="de-DE" dirty="0" err="1">
                <a:sym typeface="Wingdings" panose="05000000000000000000" pitchFamily="2" charset="2"/>
              </a:rPr>
              <a:t>emotion</a:t>
            </a:r>
            <a:r>
              <a:rPr lang="de-DE" dirty="0">
                <a:sym typeface="Wingdings" panose="05000000000000000000" pitchFamily="2" charset="2"/>
              </a:rPr>
              <a:t> </a:t>
            </a:r>
            <a:r>
              <a:rPr lang="de-DE" dirty="0" err="1">
                <a:sym typeface="Wingdings" panose="05000000000000000000" pitchFamily="2" charset="2"/>
              </a:rPr>
              <a:t>perception</a:t>
            </a:r>
            <a:endParaRPr lang="de-DE" dirty="0"/>
          </a:p>
        </p:txBody>
      </p:sp>
      <p:sp>
        <p:nvSpPr>
          <p:cNvPr id="4" name="Foliennummernplatzhalter 3">
            <a:extLst>
              <a:ext uri="{FF2B5EF4-FFF2-40B4-BE49-F238E27FC236}">
                <a16:creationId xmlns:a16="http://schemas.microsoft.com/office/drawing/2014/main" id="{BEA92C36-5284-8A7D-88DD-31DF5B8943D8}"/>
              </a:ext>
            </a:extLst>
          </p:cNvPr>
          <p:cNvSpPr>
            <a:spLocks noGrp="1"/>
          </p:cNvSpPr>
          <p:nvPr>
            <p:ph type="sldNum" sz="quarter" idx="5"/>
          </p:nvPr>
        </p:nvSpPr>
        <p:spPr/>
        <p:txBody>
          <a:bodyPr/>
          <a:lstStyle/>
          <a:p>
            <a:fld id="{2969AC09-DF60-43F4-96BF-67D4D9A74094}" type="slidenum">
              <a:rPr lang="de-DE" smtClean="0"/>
              <a:t>25</a:t>
            </a:fld>
            <a:endParaRPr lang="de-DE"/>
          </a:p>
        </p:txBody>
      </p:sp>
    </p:spTree>
    <p:extLst>
      <p:ext uri="{BB962C8B-B14F-4D97-AF65-F5344CB8AC3E}">
        <p14:creationId xmlns:p14="http://schemas.microsoft.com/office/powerpoint/2010/main" val="27249085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85750" indent="-285750">
              <a:buFont typeface="Arial" panose="020B0604020202020204" pitchFamily="34" charset="0"/>
              <a:buChar char="•"/>
            </a:pPr>
            <a:r>
              <a:rPr lang="en-US" sz="1800" b="0" i="0" dirty="0">
                <a:solidFill>
                  <a:srgbClr val="000000"/>
                </a:solidFill>
                <a:effectLst/>
                <a:latin typeface="TimesNewRomanPSMT"/>
              </a:rPr>
              <a:t>No corr.  with education (music training): emphasizes that music training and its amount not crucial for vocal emotion perception</a:t>
            </a:r>
          </a:p>
        </p:txBody>
      </p:sp>
      <p:sp>
        <p:nvSpPr>
          <p:cNvPr id="4" name="Foliennummernplatzhalter 3"/>
          <p:cNvSpPr>
            <a:spLocks noGrp="1"/>
          </p:cNvSpPr>
          <p:nvPr>
            <p:ph type="sldNum" sz="quarter" idx="5"/>
          </p:nvPr>
        </p:nvSpPr>
        <p:spPr/>
        <p:txBody>
          <a:bodyPr/>
          <a:lstStyle/>
          <a:p>
            <a:fld id="{2969AC09-DF60-43F4-96BF-67D4D9A74094}" type="slidenum">
              <a:rPr lang="de-DE" smtClean="0"/>
              <a:t>26</a:t>
            </a:fld>
            <a:endParaRPr lang="de-DE"/>
          </a:p>
        </p:txBody>
      </p:sp>
    </p:spTree>
    <p:extLst>
      <p:ext uri="{BB962C8B-B14F-4D97-AF65-F5344CB8AC3E}">
        <p14:creationId xmlns:p14="http://schemas.microsoft.com/office/powerpoint/2010/main" val="36017707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i="0" dirty="0">
                <a:solidFill>
                  <a:srgbClr val="000000"/>
                </a:solidFill>
                <a:effectLst/>
                <a:latin typeface="TimesNewRomanPSMT"/>
              </a:rPr>
              <a:t>No corr. With self-rated music perception skills: surprising in light of contrasting previous findings where self-rated perceptual (and singing) abilities were positively correlated with emotion recognition accuracy (Correia et al., 2022). </a:t>
            </a:r>
          </a:p>
          <a:p>
            <a:pPr marL="285750" indent="-285750">
              <a:buFont typeface="Arial" panose="020B0604020202020204" pitchFamily="34" charset="0"/>
              <a:buChar char="•"/>
            </a:pPr>
            <a:r>
              <a:rPr lang="en-US" sz="1800" b="0" i="0" dirty="0">
                <a:solidFill>
                  <a:srgbClr val="000000"/>
                </a:solidFill>
                <a:effectLst/>
                <a:latin typeface="TimesNewRomanPSMT"/>
              </a:rPr>
              <a:t>contrast to the strong link between vocal emotion perception and performance-based measures of music perception skills found in the present study. </a:t>
            </a:r>
          </a:p>
          <a:p>
            <a:pPr marL="742950" lvl="1" indent="-285750">
              <a:buFont typeface="Arial" panose="020B0604020202020204" pitchFamily="34" charset="0"/>
              <a:buChar char="•"/>
            </a:pPr>
            <a:r>
              <a:rPr lang="en-US" sz="1800" b="0" i="0" dirty="0">
                <a:solidFill>
                  <a:srgbClr val="000000"/>
                </a:solidFill>
                <a:effectLst/>
                <a:latin typeface="TimesNewRomanPSMT"/>
              </a:rPr>
              <a:t>Questionnaires concerning self-rated perceptual abilities do not necessarily accurate reflection of the actual perceptual skills of participants (Dunning, 2005; Mabe &amp; West, 1982) </a:t>
            </a:r>
            <a:r>
              <a:rPr lang="en-US" sz="1800" b="0" i="0" dirty="0">
                <a:solidFill>
                  <a:srgbClr val="000000"/>
                </a:solidFill>
                <a:effectLst/>
                <a:latin typeface="TimesNewRomanPSMT"/>
                <a:sym typeface="Wingdings" panose="05000000000000000000" pitchFamily="2" charset="2"/>
              </a:rPr>
              <a:t> </a:t>
            </a:r>
            <a:r>
              <a:rPr lang="en-US" sz="1800" b="0" i="0" dirty="0">
                <a:solidFill>
                  <a:srgbClr val="000000"/>
                </a:solidFill>
                <a:effectLst/>
                <a:latin typeface="TimesNewRomanPSMT"/>
              </a:rPr>
              <a:t>musicians more self-critical in regard to their musical skills than would be appropriate for their actual skill level (Hewitt, 2015), especially when compared to non-musicians?</a:t>
            </a:r>
            <a:endParaRPr lang="en-US" sz="1200" b="0" i="0" dirty="0">
              <a:solidFill>
                <a:schemeClr val="tx1"/>
              </a:solidFill>
              <a:effectLst/>
              <a:latin typeface="+mn-lt"/>
            </a:endParaRPr>
          </a:p>
          <a:p>
            <a:pPr marL="742950" lvl="1" indent="-285750">
              <a:buFont typeface="Arial" panose="020B0604020202020204" pitchFamily="34" charset="0"/>
              <a:buChar char="•"/>
            </a:pPr>
            <a:r>
              <a:rPr lang="en-US" sz="1800" b="0" i="0" dirty="0">
                <a:solidFill>
                  <a:srgbClr val="000000"/>
                </a:solidFill>
                <a:effectLst/>
                <a:latin typeface="TimesNewRomanPSMT"/>
              </a:rPr>
              <a:t>Tasks order?</a:t>
            </a:r>
          </a:p>
          <a:p>
            <a:pPr marL="1200150" lvl="2" indent="-285750">
              <a:buFont typeface="Arial" panose="020B0604020202020204" pitchFamily="34" charset="0"/>
              <a:buChar char="•"/>
            </a:pPr>
            <a:r>
              <a:rPr lang="en-US" sz="1800" b="0" i="0" dirty="0">
                <a:solidFill>
                  <a:srgbClr val="000000"/>
                </a:solidFill>
                <a:effectLst/>
                <a:latin typeface="TimesNewRomanPSMT"/>
              </a:rPr>
              <a:t>PROMS before Gold-MSI </a:t>
            </a:r>
          </a:p>
          <a:p>
            <a:pPr marL="1200150" lvl="2" indent="-285750">
              <a:buFont typeface="Arial" panose="020B0604020202020204" pitchFamily="34" charset="0"/>
              <a:buChar char="•"/>
            </a:pPr>
            <a:r>
              <a:rPr lang="en-US" sz="1800" b="0" i="0" dirty="0">
                <a:solidFill>
                  <a:srgbClr val="000000"/>
                </a:solidFill>
                <a:effectLst/>
                <a:latin typeface="TimesNewRomanPSMT"/>
              </a:rPr>
              <a:t>PROMS assesses a wide range of musical abilities; many amateurs reported in debriefing that it was harder than they had initially assumed. </a:t>
            </a:r>
            <a:r>
              <a:rPr lang="en-US" sz="1800" b="0" i="0" dirty="0">
                <a:solidFill>
                  <a:srgbClr val="000000"/>
                </a:solidFill>
                <a:effectLst/>
                <a:latin typeface="TimesNewRomanPSMT"/>
                <a:sym typeface="Wingdings" panose="05000000000000000000" pitchFamily="2" charset="2"/>
              </a:rPr>
              <a:t> </a:t>
            </a:r>
            <a:r>
              <a:rPr lang="en-US" sz="1800" b="0" i="0" dirty="0">
                <a:solidFill>
                  <a:srgbClr val="000000"/>
                </a:solidFill>
                <a:effectLst/>
                <a:latin typeface="TimesNewRomanPSMT"/>
              </a:rPr>
              <a:t>rate perceptual skills after may have skewed their self-rating </a:t>
            </a:r>
          </a:p>
          <a:p>
            <a:pPr marL="1200150" lvl="2" indent="-285750">
              <a:buFont typeface="Arial" panose="020B0604020202020204" pitchFamily="34" charset="0"/>
              <a:buChar char="•"/>
            </a:pPr>
            <a:r>
              <a:rPr lang="en-US" sz="1800" b="0" i="0" dirty="0">
                <a:solidFill>
                  <a:srgbClr val="000000"/>
                </a:solidFill>
                <a:effectLst/>
                <a:latin typeface="TimesNewRomanPSMT"/>
              </a:rPr>
              <a:t>This could be the case especially for amateurs, assuming that professional musicians are more conscious of their own skill level due to constant (self- and external) evaluations and that nonmusicians presumably have lower expectations to excel at musical perception skills. </a:t>
            </a:r>
          </a:p>
          <a:p>
            <a:pPr marL="1200150" lvl="2" indent="-285750">
              <a:buFont typeface="Arial" panose="020B0604020202020204" pitchFamily="34" charset="0"/>
              <a:buChar char="•"/>
            </a:pPr>
            <a:r>
              <a:rPr lang="en-US" sz="1800" b="0" i="0" dirty="0">
                <a:solidFill>
                  <a:srgbClr val="000000"/>
                </a:solidFill>
                <a:effectLst/>
                <a:latin typeface="TimesNewRomanPSMT"/>
              </a:rPr>
              <a:t>In Correia et al. (2022), participants filled out the Gold-MSI before any of the perception tasks, which could be a reason for the contrasting findings.</a:t>
            </a:r>
            <a:r>
              <a:rPr lang="en-US" dirty="0"/>
              <a:t> </a:t>
            </a:r>
            <a:br>
              <a:rPr lang="en-US" dirty="0"/>
            </a:br>
            <a:endParaRPr lang="de-DE" dirty="0"/>
          </a:p>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27</a:t>
            </a:fld>
            <a:endParaRPr lang="de-DE"/>
          </a:p>
        </p:txBody>
      </p:sp>
    </p:spTree>
    <p:extLst>
      <p:ext uri="{BB962C8B-B14F-4D97-AF65-F5344CB8AC3E}">
        <p14:creationId xmlns:p14="http://schemas.microsoft.com/office/powerpoint/2010/main" val="1626202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000000"/>
                </a:solidFill>
                <a:effectLst/>
                <a:latin typeface="TimesNewRomanPSMT"/>
              </a:rPr>
              <a:t>- In previous research, musicality has been shown to benefit vocal emotion perception. This is likely due to an increased auditory sensitivity to acoustic cues, such as fundamental frequency (F0) and timbre </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a:t>
            </a:r>
            <a:r>
              <a:rPr lang="de-DE" sz="1800" kern="100" dirty="0" err="1">
                <a:effectLst/>
                <a:latin typeface="Aptos" panose="020B0004020202020204" pitchFamily="34" charset="0"/>
                <a:ea typeface="Aptos" panose="020B0004020202020204" pitchFamily="34" charset="0"/>
                <a:cs typeface="Times New Roman" panose="02020603050405020304" pitchFamily="18" charset="0"/>
              </a:rPr>
              <a:t>perceived</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 </a:t>
            </a:r>
            <a:r>
              <a:rPr lang="de-DE" sz="1800" kern="100" dirty="0" err="1">
                <a:effectLst/>
                <a:latin typeface="Aptos" panose="020B0004020202020204" pitchFamily="34" charset="0"/>
                <a:ea typeface="Aptos" panose="020B0004020202020204" pitchFamily="34" charset="0"/>
                <a:cs typeface="Times New Roman" panose="02020603050405020304" pitchFamily="18" charset="0"/>
              </a:rPr>
              <a:t>voice</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 </a:t>
            </a:r>
            <a:r>
              <a:rPr lang="de-DE" sz="1800" kern="100" dirty="0" err="1">
                <a:effectLst/>
                <a:latin typeface="Aptos" panose="020B0004020202020204" pitchFamily="34" charset="0"/>
                <a:ea typeface="Aptos" panose="020B0004020202020204" pitchFamily="34" charset="0"/>
                <a:cs typeface="Times New Roman" panose="02020603050405020304" pitchFamily="18" charset="0"/>
              </a:rPr>
              <a:t>quality</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 (i.e. </a:t>
            </a:r>
            <a:r>
              <a:rPr lang="de-DE" sz="1800" kern="100" dirty="0" err="1">
                <a:effectLst/>
                <a:latin typeface="Aptos" panose="020B0004020202020204" pitchFamily="34" charset="0"/>
                <a:ea typeface="Aptos" panose="020B0004020202020204" pitchFamily="34" charset="0"/>
                <a:cs typeface="Times New Roman" panose="02020603050405020304" pitchFamily="18" charset="0"/>
              </a:rPr>
              <a:t>whether</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 </a:t>
            </a:r>
            <a:r>
              <a:rPr lang="de-DE" sz="1800" kern="100" dirty="0" err="1">
                <a:effectLst/>
                <a:latin typeface="Aptos" panose="020B0004020202020204" pitchFamily="34" charset="0"/>
                <a:ea typeface="Aptos" panose="020B0004020202020204" pitchFamily="34" charset="0"/>
                <a:cs typeface="Times New Roman" panose="02020603050405020304" pitchFamily="18" charset="0"/>
              </a:rPr>
              <a:t>it</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 </a:t>
            </a:r>
            <a:r>
              <a:rPr lang="de-DE" sz="1800" kern="100" dirty="0" err="1">
                <a:effectLst/>
                <a:latin typeface="Aptos" panose="020B0004020202020204" pitchFamily="34" charset="0"/>
                <a:ea typeface="Aptos" panose="020B0004020202020204" pitchFamily="34" charset="0"/>
                <a:cs typeface="Times New Roman" panose="02020603050405020304" pitchFamily="18" charset="0"/>
              </a:rPr>
              <a:t>sounds</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 </a:t>
            </a:r>
            <a:r>
              <a:rPr lang="de-DE" sz="1800" kern="100" dirty="0" err="1">
                <a:effectLst/>
                <a:latin typeface="Aptos" panose="020B0004020202020204" pitchFamily="34" charset="0"/>
                <a:ea typeface="Aptos" panose="020B0004020202020204" pitchFamily="34" charset="0"/>
                <a:cs typeface="Times New Roman" panose="02020603050405020304" pitchFamily="18" charset="0"/>
              </a:rPr>
              <a:t>harsh</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 </a:t>
            </a:r>
            <a:r>
              <a:rPr lang="de-DE" sz="1800" kern="100" dirty="0" err="1">
                <a:effectLst/>
                <a:latin typeface="Aptos" panose="020B0004020202020204" pitchFamily="34" charset="0"/>
                <a:ea typeface="Aptos" panose="020B0004020202020204" pitchFamily="34" charset="0"/>
                <a:cs typeface="Times New Roman" panose="02020603050405020304" pitchFamily="18" charset="0"/>
              </a:rPr>
              <a:t>or</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 </a:t>
            </a:r>
            <a:r>
              <a:rPr lang="de-DE" sz="1800" kern="100" dirty="0" err="1">
                <a:effectLst/>
                <a:latin typeface="Aptos" panose="020B0004020202020204" pitchFamily="34" charset="0"/>
                <a:ea typeface="Aptos" panose="020B0004020202020204" pitchFamily="34" charset="0"/>
                <a:cs typeface="Times New Roman" panose="02020603050405020304" pitchFamily="18" charset="0"/>
              </a:rPr>
              <a:t>gentle</a:t>
            </a:r>
            <a:r>
              <a:rPr lang="de-DE" sz="1800" kern="100" dirty="0">
                <a:effectLst/>
                <a:latin typeface="Aptos" panose="020B0004020202020204" pitchFamily="34" charset="0"/>
                <a:ea typeface="Aptos" panose="020B0004020202020204" pitchFamily="34" charset="0"/>
                <a:cs typeface="Times New Roman" panose="02020603050405020304" pitchFamily="18" charset="0"/>
              </a:rPr>
              <a:t>))</a:t>
            </a:r>
            <a:r>
              <a:rPr lang="en-US" sz="1200" b="0" i="0" dirty="0">
                <a:solidFill>
                  <a:srgbClr val="000000"/>
                </a:solidFill>
                <a:effectLst/>
                <a:latin typeface="TimesNewRomanPSMT"/>
              </a:rPr>
              <a:t>, among musicians.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Aptos" panose="020B0004020202020204" pitchFamily="34" charset="0"/>
                <a:ea typeface="Aptos" panose="020B0004020202020204" pitchFamily="34" charset="0"/>
                <a:cs typeface="Times New Roman" panose="02020603050405020304" pitchFamily="18" charset="0"/>
              </a:rPr>
              <a:t>- Correia et al. (2022) found that the link between music training and vocal emotion perception was fully mediated via these auditory perception skills. The association between auditory perception and vocal emotion recognition was even observed in the absence of any formal musical training (Correia et al., 2022; Nussbaum et al., 2024). </a:t>
            </a:r>
            <a:endParaRPr lang="de-DE"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sz="1200" b="0" i="0" dirty="0">
              <a:solidFill>
                <a:srgbClr val="000000"/>
              </a:solidFill>
              <a:effectLst/>
              <a:latin typeface="TimesNewRomanPSMT"/>
            </a:endParaRPr>
          </a:p>
          <a:p>
            <a:r>
              <a:rPr lang="en-US" sz="1200" b="0" i="0" dirty="0">
                <a:solidFill>
                  <a:srgbClr val="000000"/>
                </a:solidFill>
                <a:effectLst/>
                <a:latin typeface="TimesNewRomanPSMT"/>
              </a:rPr>
              <a:t>However, it is unclear how musicians with different forms of engagement or different levels of expertise differ from each other in their use of these acoustic cues to infer emotional meaning from speech prosody.</a:t>
            </a:r>
            <a:r>
              <a:rPr lang="en-US" sz="1800" dirty="0"/>
              <a:t> </a:t>
            </a:r>
          </a:p>
          <a:p>
            <a:pPr marL="285750" indent="-285750">
              <a:buFont typeface="Wingdings" panose="05000000000000000000" pitchFamily="2" charset="2"/>
              <a:buChar char="à"/>
            </a:pPr>
            <a:r>
              <a:rPr lang="en-US" sz="1800" dirty="0">
                <a:sym typeface="Wingdings" panose="05000000000000000000" pitchFamily="2" charset="2"/>
              </a:rPr>
              <a:t>“</a:t>
            </a:r>
            <a:r>
              <a:rPr lang="en-US" sz="1800" dirty="0">
                <a:effectLst/>
                <a:latin typeface="Times New Roman" panose="02020603050405020304" pitchFamily="18" charset="0"/>
                <a:ea typeface="Calibri" panose="020F0502020204030204" pitchFamily="34" charset="0"/>
              </a:rPr>
              <a:t>A particularly interesting distinction in the context of vocal emotions is the one between </a:t>
            </a:r>
            <a:r>
              <a:rPr lang="en-US" sz="1800" b="1" dirty="0">
                <a:effectLst/>
                <a:latin typeface="Times New Roman" panose="02020603050405020304" pitchFamily="18" charset="0"/>
                <a:ea typeface="Calibri" panose="020F0502020204030204" pitchFamily="34" charset="0"/>
              </a:rPr>
              <a:t>singers and instrumentalists</a:t>
            </a:r>
            <a:r>
              <a:rPr lang="en-US" sz="1800" dirty="0">
                <a:effectLst/>
                <a:latin typeface="Times New Roman" panose="02020603050405020304" pitchFamily="18" charset="0"/>
                <a:ea typeface="Calibri" panose="020F0502020204030204" pitchFamily="34" charset="0"/>
              </a:rPr>
              <a:t>, as singing is arguably the form of musical expression that is most closely related to vocal emotions (Akkermans et al., 2019; </a:t>
            </a:r>
            <a:r>
              <a:rPr lang="en-US" sz="1800" dirty="0" err="1">
                <a:effectLst/>
                <a:latin typeface="Times New Roman" panose="02020603050405020304" pitchFamily="18" charset="0"/>
                <a:ea typeface="Calibri" panose="020F0502020204030204" pitchFamily="34" charset="0"/>
              </a:rPr>
              <a:t>Mithen</a:t>
            </a:r>
            <a:r>
              <a:rPr lang="en-US" sz="1800" dirty="0">
                <a:effectLst/>
                <a:latin typeface="Times New Roman" panose="02020603050405020304" pitchFamily="18" charset="0"/>
                <a:ea typeface="Calibri" panose="020F0502020204030204" pitchFamily="34" charset="0"/>
              </a:rPr>
              <a:t> et al., 2006).”</a:t>
            </a:r>
          </a:p>
          <a:p>
            <a:pPr marL="171450" indent="-171450">
              <a:buFont typeface="Wingdings" panose="05000000000000000000" pitchFamily="2" charset="2"/>
              <a:buChar char="à"/>
            </a:pPr>
            <a:r>
              <a:rPr lang="en-US" sz="1800" dirty="0">
                <a:effectLst/>
                <a:latin typeface="Times New Roman" panose="02020603050405020304" pitchFamily="18" charset="0"/>
                <a:sym typeface="Wingdings" panose="05000000000000000000" pitchFamily="2" charset="2"/>
              </a:rPr>
              <a:t>“</a:t>
            </a:r>
            <a:r>
              <a:rPr lang="en-US" sz="1800" dirty="0">
                <a:effectLst/>
                <a:latin typeface="Times New Roman" panose="02020603050405020304" pitchFamily="18" charset="0"/>
                <a:ea typeface="Calibri" panose="020F0502020204030204" pitchFamily="34" charset="0"/>
              </a:rPr>
              <a:t>Another interesting debate evolves around differences between </a:t>
            </a:r>
            <a:r>
              <a:rPr lang="en-US" sz="1800" b="1" dirty="0">
                <a:effectLst/>
                <a:latin typeface="Times New Roman" panose="02020603050405020304" pitchFamily="18" charset="0"/>
                <a:ea typeface="Calibri" panose="020F0502020204030204" pitchFamily="34" charset="0"/>
              </a:rPr>
              <a:t>professional musicians and amateurs.”</a:t>
            </a: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2</a:t>
            </a:fld>
            <a:endParaRPr lang="de-DE"/>
          </a:p>
        </p:txBody>
      </p:sp>
    </p:spTree>
    <p:extLst>
      <p:ext uri="{BB962C8B-B14F-4D97-AF65-F5344CB8AC3E}">
        <p14:creationId xmlns:p14="http://schemas.microsoft.com/office/powerpoint/2010/main" val="9526557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85750" indent="-285750">
              <a:buFontTx/>
              <a:buChar char="-"/>
            </a:pPr>
            <a:r>
              <a:rPr lang="en-US" sz="1800" b="0" i="0" dirty="0">
                <a:solidFill>
                  <a:srgbClr val="000000"/>
                </a:solidFill>
                <a:effectLst/>
                <a:latin typeface="TimesNewRomanPSMT"/>
              </a:rPr>
              <a:t>In conclusion, the present study reinforced the notion that individuals with naturally high musical abilities exhibit benefits regarding vocal emotion perception. </a:t>
            </a:r>
          </a:p>
          <a:p>
            <a:pPr marL="285750" indent="-285750">
              <a:buFontTx/>
              <a:buChar char="-"/>
            </a:pPr>
            <a:r>
              <a:rPr lang="en-US" sz="1800" b="0" i="0" dirty="0">
                <a:solidFill>
                  <a:srgbClr val="000000"/>
                </a:solidFill>
                <a:effectLst/>
                <a:latin typeface="TimesNewRomanPSMT"/>
              </a:rPr>
              <a:t>While musicians are a very heterogeneous group, neither possible differences between singing vs. playing an instrument nor differences between making music on a professional vs. an amateur level had an empirically observable effect on vocal emotion perception. </a:t>
            </a:r>
          </a:p>
          <a:p>
            <a:pPr marL="285750" indent="-285750">
              <a:buFontTx/>
              <a:buChar char="-"/>
            </a:pPr>
            <a:r>
              <a:rPr lang="en-US" sz="1800" b="0" i="0" dirty="0">
                <a:solidFill>
                  <a:srgbClr val="000000"/>
                </a:solidFill>
                <a:effectLst/>
                <a:latin typeface="TimesNewRomanPSMT"/>
              </a:rPr>
              <a:t>Furthermore, instead of group differences concerning musical expertise, vocal emotion perception performance was found to be dependent on where individuals were located on a spectrum of naturally predisposed auditory sensitivity and how they utilized pitch contours to infer emotional meaning from speech.</a:t>
            </a:r>
            <a:r>
              <a:rPr lang="en-US" dirty="0"/>
              <a:t> “</a:t>
            </a: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30</a:t>
            </a:fld>
            <a:endParaRPr lang="de-DE"/>
          </a:p>
        </p:txBody>
      </p:sp>
    </p:spTree>
    <p:extLst>
      <p:ext uri="{BB962C8B-B14F-4D97-AF65-F5344CB8AC3E}">
        <p14:creationId xmlns:p14="http://schemas.microsoft.com/office/powerpoint/2010/main" val="19152069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it is challenging to find singers who have never played an instrument in any capacity or instrumentalists who have never sung. </a:t>
            </a:r>
          </a:p>
          <a:p>
            <a:r>
              <a:rPr lang="en-US" sz="1800" b="0" i="0" dirty="0">
                <a:solidFill>
                  <a:srgbClr val="000000"/>
                </a:solidFill>
                <a:effectLst/>
                <a:latin typeface="TimesNewRomanPSMT"/>
              </a:rPr>
              <a:t>Instead, participants had to choose between singing vs. playing an instrument when asked about their predominant musical activity. Further, we recruited active members of choirs and orchestras. </a:t>
            </a:r>
          </a:p>
          <a:p>
            <a:r>
              <a:rPr lang="en-US" sz="1800" b="0" i="0" dirty="0">
                <a:solidFill>
                  <a:srgbClr val="000000"/>
                </a:solidFill>
                <a:effectLst/>
                <a:latin typeface="TimesNewRomanPSMT"/>
              </a:rPr>
              <a:t>This did not preclude participants from ever having engaged with another form of music making (e.g., some singers reported to play an instrument).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31</a:t>
            </a:fld>
            <a:endParaRPr lang="de-DE"/>
          </a:p>
        </p:txBody>
      </p:sp>
    </p:spTree>
    <p:extLst>
      <p:ext uri="{BB962C8B-B14F-4D97-AF65-F5344CB8AC3E}">
        <p14:creationId xmlns:p14="http://schemas.microsoft.com/office/powerpoint/2010/main" val="39975023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33</a:t>
            </a:fld>
            <a:endParaRPr lang="de-DE"/>
          </a:p>
        </p:txBody>
      </p:sp>
    </p:spTree>
    <p:extLst>
      <p:ext uri="{BB962C8B-B14F-4D97-AF65-F5344CB8AC3E}">
        <p14:creationId xmlns:p14="http://schemas.microsoft.com/office/powerpoint/2010/main" val="42586803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Additionally, exploratory analyses revealed a link between dynamic pitch perception in music and speech that remained when controlling for music training</a:t>
            </a:r>
            <a:r>
              <a:rPr lang="en-US" dirty="0"/>
              <a:t>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36</a:t>
            </a:fld>
            <a:endParaRPr lang="de-DE"/>
          </a:p>
        </p:txBody>
      </p:sp>
    </p:spTree>
    <p:extLst>
      <p:ext uri="{BB962C8B-B14F-4D97-AF65-F5344CB8AC3E}">
        <p14:creationId xmlns:p14="http://schemas.microsoft.com/office/powerpoint/2010/main" val="2595683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58CCE1-EF5C-FDE9-47F3-43D5CBB99C98}"/>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F9EA1738-FDC6-F521-5AC0-CBD383981DEF}"/>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C5F37BE-E3F9-DD7A-315D-E13F5A62F241}"/>
              </a:ext>
            </a:extLst>
          </p:cNvPr>
          <p:cNvSpPr>
            <a:spLocks noGrp="1"/>
          </p:cNvSpPr>
          <p:nvPr>
            <p:ph type="body" idx="1"/>
          </p:nvPr>
        </p:nvSpPr>
        <p:spPr/>
        <p:txBody>
          <a:bodyPr/>
          <a:lstStyle/>
          <a:p>
            <a:r>
              <a:rPr lang="de-DE" sz="1800" b="1" dirty="0">
                <a:effectLst/>
                <a:latin typeface="Aptos" panose="020B0004020202020204" pitchFamily="34" charset="0"/>
                <a:ea typeface="Aptos" panose="020B0004020202020204" pitchFamily="34" charset="0"/>
                <a:cs typeface="Times New Roman" panose="02020603050405020304" pitchFamily="18" charset="0"/>
              </a:rPr>
              <a:t>Morphing-Technology </a:t>
            </a:r>
          </a:p>
          <a:p>
            <a:pPr marL="285750" indent="-285750">
              <a:buFont typeface="Wingdings" panose="05000000000000000000" pitchFamily="2" charset="2"/>
              <a:buChar char="à"/>
            </a:pP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can</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manipulate</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voice</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recordings</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in such a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way</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that</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emotion</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is</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e.g.,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only</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conveyed</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through</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pitch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or</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timbre</a:t>
            </a:r>
            <a:endPar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endParaRPr>
          </a:p>
          <a:p>
            <a:pPr marL="285750" indent="-285750">
              <a:buFont typeface="Wingdings" panose="05000000000000000000" pitchFamily="2" charset="2"/>
              <a:buChar char="à"/>
            </a:pP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The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other</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parameters</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are</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manipulated</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that</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they</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hold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no</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emotional </a:t>
            </a:r>
            <a:r>
              <a:rPr lang="de-DE" sz="1800" dirty="0" err="1">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information</a:t>
            </a:r>
            <a:r>
              <a:rPr lang="de-DE" sz="18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a:t>
            </a:r>
          </a:p>
          <a:p>
            <a:pPr marL="285750" indent="-285750">
              <a:buFont typeface="Wingdings" panose="05000000000000000000" pitchFamily="2" charset="2"/>
              <a:buChar char="à"/>
            </a:pPr>
            <a:r>
              <a:rPr lang="de-DE" sz="1800" dirty="0">
                <a:effectLst/>
                <a:latin typeface="Aptos" panose="020B0004020202020204" pitchFamily="34" charset="0"/>
                <a:ea typeface="Aptos" panose="020B0004020202020204" pitchFamily="34" charset="0"/>
                <a:cs typeface="Times New Roman" panose="02020603050405020304" pitchFamily="18" charset="0"/>
              </a:rPr>
              <a:t>With </a:t>
            </a:r>
            <a:r>
              <a:rPr lang="de-DE" sz="1800" dirty="0" err="1">
                <a:effectLst/>
                <a:latin typeface="Aptos" panose="020B0004020202020204" pitchFamily="34" charset="0"/>
                <a:ea typeface="Aptos" panose="020B0004020202020204" pitchFamily="34" charset="0"/>
                <a:cs typeface="Times New Roman" panose="02020603050405020304" pitchFamily="18" charset="0"/>
              </a:rPr>
              <a:t>this</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rPr>
              <a:t>we</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rPr>
              <a:t>can</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rPr>
              <a:t>investigate</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rPr>
              <a:t>which</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rPr>
              <a:t>role</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rPr>
              <a:t>specific</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rPr>
              <a:t>parameters</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rPr>
              <a:t>play</a:t>
            </a:r>
            <a:r>
              <a:rPr lang="de-DE" sz="1800" dirty="0">
                <a:effectLst/>
                <a:latin typeface="Aptos" panose="020B0004020202020204" pitchFamily="34" charset="0"/>
                <a:ea typeface="Aptos" panose="020B0004020202020204" pitchFamily="34" charset="0"/>
                <a:cs typeface="Times New Roman" panose="02020603050405020304" pitchFamily="18" charset="0"/>
              </a:rPr>
              <a:t> für </a:t>
            </a:r>
            <a:r>
              <a:rPr lang="de-DE" sz="1800" dirty="0" err="1">
                <a:effectLst/>
                <a:latin typeface="Aptos" panose="020B0004020202020204" pitchFamily="34" charset="0"/>
                <a:ea typeface="Aptos" panose="020B0004020202020204" pitchFamily="34" charset="0"/>
                <a:cs typeface="Times New Roman" panose="02020603050405020304" pitchFamily="18" charset="0"/>
              </a:rPr>
              <a:t>emotion</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r>
              <a:rPr lang="de-DE" sz="1800" dirty="0" err="1">
                <a:effectLst/>
                <a:latin typeface="Aptos" panose="020B0004020202020204" pitchFamily="34" charset="0"/>
                <a:ea typeface="Aptos" panose="020B0004020202020204" pitchFamily="34" charset="0"/>
                <a:cs typeface="Times New Roman" panose="02020603050405020304" pitchFamily="18" charset="0"/>
              </a:rPr>
              <a:t>recognition</a:t>
            </a:r>
            <a:r>
              <a:rPr lang="de-DE" sz="1800" dirty="0">
                <a:effectLst/>
                <a:latin typeface="Aptos" panose="020B0004020202020204" pitchFamily="34" charset="0"/>
                <a:ea typeface="Aptos" panose="020B0004020202020204" pitchFamily="34" charset="0"/>
                <a:cs typeface="Times New Roman" panose="02020603050405020304" pitchFamily="18" charset="0"/>
              </a:rPr>
              <a:t> &amp; </a:t>
            </a:r>
            <a:r>
              <a:rPr lang="de-DE" sz="1800" dirty="0" err="1">
                <a:effectLst/>
                <a:latin typeface="Aptos" panose="020B0004020202020204" pitchFamily="34" charset="0"/>
                <a:ea typeface="Aptos" panose="020B0004020202020204" pitchFamily="34" charset="0"/>
                <a:cs typeface="Times New Roman" panose="02020603050405020304" pitchFamily="18" charset="0"/>
              </a:rPr>
              <a:t>classificaiton</a:t>
            </a:r>
            <a:r>
              <a:rPr lang="de-DE" sz="1800" dirty="0">
                <a:effectLst/>
                <a:latin typeface="Aptos" panose="020B0004020202020204" pitchFamily="34" charset="0"/>
                <a:ea typeface="Aptos" panose="020B0004020202020204" pitchFamily="34" charset="0"/>
                <a:cs typeface="Times New Roman" panose="02020603050405020304" pitchFamily="18" charset="0"/>
              </a:rPr>
              <a:t> </a:t>
            </a:r>
          </a:p>
          <a:p>
            <a:pPr marL="0" indent="0">
              <a:buFont typeface="Wingdings" panose="05000000000000000000" pitchFamily="2" charset="2"/>
              <a:buNone/>
            </a:pPr>
            <a:endParaRPr lang="de-DE"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Font typeface="Wingdings" panose="05000000000000000000" pitchFamily="2" charset="2"/>
              <a:buNone/>
            </a:pPr>
            <a:r>
              <a:rPr lang="de-DE" sz="1800" dirty="0">
                <a:effectLst/>
                <a:latin typeface="Aptos" panose="020B0004020202020204" pitchFamily="34" charset="0"/>
                <a:ea typeface="Aptos" panose="020B0004020202020204" pitchFamily="34" charset="0"/>
                <a:cs typeface="Times New Roman" panose="02020603050405020304" pitchFamily="18" charset="0"/>
              </a:rPr>
              <a:t>Nussbaum, Schirmer, Schweinberger, 2024</a:t>
            </a:r>
          </a:p>
          <a:p>
            <a:pPr marL="457200" indent="-457200">
              <a:buFont typeface="Wingdings" panose="05000000000000000000" pitchFamily="2" charset="2"/>
              <a:buChar char="à"/>
            </a:pPr>
            <a:r>
              <a:rPr lang="de-DE" sz="2800" dirty="0" err="1"/>
              <a:t>professionals</a:t>
            </a:r>
            <a:r>
              <a:rPr lang="de-DE" sz="2800" dirty="0"/>
              <a:t> </a:t>
            </a:r>
            <a:r>
              <a:rPr lang="de-DE" sz="2800" dirty="0" err="1"/>
              <a:t>outperformed</a:t>
            </a:r>
            <a:r>
              <a:rPr lang="de-DE" sz="2800" dirty="0"/>
              <a:t> non-</a:t>
            </a:r>
            <a:r>
              <a:rPr lang="de-DE" sz="2800" dirty="0" err="1"/>
              <a:t>musicians</a:t>
            </a:r>
            <a:r>
              <a:rPr lang="de-DE" sz="2800" dirty="0"/>
              <a:t> in </a:t>
            </a:r>
            <a:r>
              <a:rPr lang="de-DE" sz="2800" dirty="0" err="1"/>
              <a:t>Full</a:t>
            </a:r>
            <a:r>
              <a:rPr lang="de-DE" sz="2800" dirty="0"/>
              <a:t>- and F0-morph </a:t>
            </a:r>
            <a:r>
              <a:rPr lang="de-DE" sz="2800" dirty="0" err="1"/>
              <a:t>conditions</a:t>
            </a:r>
            <a:endParaRPr lang="de-DE" sz="2800" dirty="0"/>
          </a:p>
          <a:p>
            <a:pPr marL="457200" indent="-457200">
              <a:buFont typeface="Wingdings" panose="05000000000000000000" pitchFamily="2" charset="2"/>
              <a:buChar char="à"/>
            </a:pPr>
            <a:r>
              <a:rPr lang="de-DE" sz="2800" dirty="0" err="1"/>
              <a:t>no</a:t>
            </a:r>
            <a:r>
              <a:rPr lang="de-DE" sz="2800" dirty="0"/>
              <a:t> </a:t>
            </a:r>
            <a:r>
              <a:rPr lang="de-DE" sz="2800" dirty="0" err="1"/>
              <a:t>difference</a:t>
            </a:r>
            <a:r>
              <a:rPr lang="de-DE" sz="2800" dirty="0"/>
              <a:t> in </a:t>
            </a:r>
            <a:r>
              <a:rPr lang="de-DE" sz="2800" dirty="0" err="1"/>
              <a:t>the</a:t>
            </a:r>
            <a:r>
              <a:rPr lang="de-DE" sz="2800" dirty="0"/>
              <a:t> Timbre-morph </a:t>
            </a:r>
            <a:r>
              <a:rPr lang="de-DE" sz="2800" dirty="0" err="1"/>
              <a:t>condition</a:t>
            </a:r>
            <a:endParaRPr lang="de-DE" sz="2800" dirty="0"/>
          </a:p>
          <a:p>
            <a:pPr marL="285750" indent="-285750">
              <a:buFont typeface="Wingdings" panose="05000000000000000000" pitchFamily="2" charset="2"/>
              <a:buChar char="à"/>
            </a:pPr>
            <a:endParaRPr lang="de-DE" sz="18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Foliennummernplatzhalter 3">
            <a:extLst>
              <a:ext uri="{FF2B5EF4-FFF2-40B4-BE49-F238E27FC236}">
                <a16:creationId xmlns:a16="http://schemas.microsoft.com/office/drawing/2014/main" id="{993CE967-8CFD-04FA-979B-3630FA1002BF}"/>
              </a:ext>
            </a:extLst>
          </p:cNvPr>
          <p:cNvSpPr>
            <a:spLocks noGrp="1"/>
          </p:cNvSpPr>
          <p:nvPr>
            <p:ph type="sldNum" sz="quarter" idx="5"/>
          </p:nvPr>
        </p:nvSpPr>
        <p:spPr/>
        <p:txBody>
          <a:bodyPr/>
          <a:lstStyle/>
          <a:p>
            <a:fld id="{2969AC09-DF60-43F4-96BF-67D4D9A74094}" type="slidenum">
              <a:rPr lang="de-DE" smtClean="0"/>
              <a:t>4</a:t>
            </a:fld>
            <a:endParaRPr lang="de-DE"/>
          </a:p>
        </p:txBody>
      </p:sp>
    </p:spTree>
    <p:extLst>
      <p:ext uri="{BB962C8B-B14F-4D97-AF65-F5344CB8AC3E}">
        <p14:creationId xmlns:p14="http://schemas.microsoft.com/office/powerpoint/2010/main" val="324686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three pseudowords (/</a:t>
            </a:r>
            <a:r>
              <a:rPr lang="en-US" dirty="0" err="1"/>
              <a:t>molen</a:t>
            </a:r>
            <a:r>
              <a:rPr lang="en-US" dirty="0"/>
              <a:t>/, /</a:t>
            </a:r>
            <a:r>
              <a:rPr lang="en-US" dirty="0" err="1"/>
              <a:t>loman</a:t>
            </a:r>
            <a:r>
              <a:rPr lang="en-US" dirty="0"/>
              <a:t>/, /</a:t>
            </a:r>
            <a:r>
              <a:rPr lang="en-US" dirty="0" err="1"/>
              <a:t>belam</a:t>
            </a:r>
            <a:r>
              <a:rPr lang="en-US" dirty="0"/>
              <a:t>/), with expressions of four emotions (happiness, pleasure, fear and sadness</a:t>
            </a:r>
          </a:p>
          <a:p>
            <a:r>
              <a:rPr lang="en-US" dirty="0"/>
              <a:t>- procedure: participants listened to voice stimuli (play one?), then were tasked to decide whether the voice sounded happy, sad, fearful or expressed pleasure</a:t>
            </a:r>
          </a:p>
          <a:p>
            <a:endParaRPr lang="de-DE" dirty="0"/>
          </a:p>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5</a:t>
            </a:fld>
            <a:endParaRPr lang="de-DE"/>
          </a:p>
        </p:txBody>
      </p:sp>
    </p:spTree>
    <p:extLst>
      <p:ext uri="{BB962C8B-B14F-4D97-AF65-F5344CB8AC3E}">
        <p14:creationId xmlns:p14="http://schemas.microsoft.com/office/powerpoint/2010/main" val="13368640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We</a:t>
            </a:r>
            <a:r>
              <a:rPr lang="de-DE" dirty="0"/>
              <a:t> also </a:t>
            </a:r>
            <a:r>
              <a:rPr lang="de-DE" dirty="0" err="1"/>
              <a:t>measured</a:t>
            </a:r>
            <a:r>
              <a:rPr lang="de-DE" dirty="0"/>
              <a:t> </a:t>
            </a:r>
            <a:r>
              <a:rPr lang="de-DE" dirty="0" err="1"/>
              <a:t>musical</a:t>
            </a:r>
            <a:r>
              <a:rPr lang="de-DE" dirty="0"/>
              <a:t> </a:t>
            </a:r>
            <a:r>
              <a:rPr lang="de-DE" dirty="0" err="1"/>
              <a:t>skills</a:t>
            </a:r>
            <a:r>
              <a:rPr lang="de-DE" dirty="0"/>
              <a:t> via </a:t>
            </a:r>
            <a:r>
              <a:rPr lang="de-DE" dirty="0" err="1"/>
              <a:t>the</a:t>
            </a:r>
            <a:r>
              <a:rPr lang="de-DE" dirty="0"/>
              <a:t> PROMS.</a:t>
            </a:r>
          </a:p>
          <a:p>
            <a:r>
              <a:rPr lang="de-DE" dirty="0" err="1"/>
              <a:t>Then</a:t>
            </a:r>
            <a:r>
              <a:rPr lang="de-DE" dirty="0"/>
              <a:t> </a:t>
            </a:r>
            <a:r>
              <a:rPr lang="de-DE" dirty="0" err="1"/>
              <a:t>correlated</a:t>
            </a:r>
            <a:r>
              <a:rPr lang="de-DE" dirty="0"/>
              <a:t> </a:t>
            </a:r>
            <a:r>
              <a:rPr lang="de-DE" dirty="0" err="1"/>
              <a:t>the</a:t>
            </a:r>
            <a:r>
              <a:rPr lang="de-DE" dirty="0"/>
              <a:t> </a:t>
            </a:r>
            <a:r>
              <a:rPr lang="de-DE" dirty="0" err="1"/>
              <a:t>musical</a:t>
            </a:r>
            <a:r>
              <a:rPr lang="de-DE" dirty="0"/>
              <a:t> </a:t>
            </a:r>
            <a:r>
              <a:rPr lang="de-DE" dirty="0" err="1"/>
              <a:t>skills</a:t>
            </a:r>
            <a:r>
              <a:rPr lang="de-DE" dirty="0"/>
              <a:t> </a:t>
            </a:r>
            <a:r>
              <a:rPr lang="de-DE" dirty="0" err="1"/>
              <a:t>with</a:t>
            </a:r>
            <a:r>
              <a:rPr lang="de-DE" dirty="0"/>
              <a:t> </a:t>
            </a:r>
            <a:r>
              <a:rPr lang="de-DE" dirty="0" err="1"/>
              <a:t>the</a:t>
            </a:r>
            <a:r>
              <a:rPr lang="de-DE" dirty="0"/>
              <a:t> </a:t>
            </a:r>
            <a:r>
              <a:rPr lang="de-DE" dirty="0" err="1"/>
              <a:t>emotion</a:t>
            </a:r>
            <a:r>
              <a:rPr lang="de-DE" dirty="0"/>
              <a:t> </a:t>
            </a:r>
            <a:r>
              <a:rPr lang="de-DE" dirty="0" err="1"/>
              <a:t>classification</a:t>
            </a:r>
            <a:r>
              <a:rPr lang="de-DE" dirty="0"/>
              <a:t>.</a:t>
            </a:r>
          </a:p>
        </p:txBody>
      </p:sp>
      <p:sp>
        <p:nvSpPr>
          <p:cNvPr id="4" name="Foliennummernplatzhalter 3"/>
          <p:cNvSpPr>
            <a:spLocks noGrp="1"/>
          </p:cNvSpPr>
          <p:nvPr>
            <p:ph type="sldNum" sz="quarter" idx="5"/>
          </p:nvPr>
        </p:nvSpPr>
        <p:spPr/>
        <p:txBody>
          <a:bodyPr/>
          <a:lstStyle/>
          <a:p>
            <a:fld id="{2969AC09-DF60-43F4-96BF-67D4D9A74094}" type="slidenum">
              <a:rPr lang="de-DE" smtClean="0"/>
              <a:t>6</a:t>
            </a:fld>
            <a:endParaRPr lang="de-DE"/>
          </a:p>
        </p:txBody>
      </p:sp>
    </p:spTree>
    <p:extLst>
      <p:ext uri="{BB962C8B-B14F-4D97-AF65-F5344CB8AC3E}">
        <p14:creationId xmlns:p14="http://schemas.microsoft.com/office/powerpoint/2010/main" val="643841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0CE0DE-CB1E-058B-14A5-E26FB63C2B81}"/>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5F09826A-5514-2263-B833-C510B2F6041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2191787-B55E-821B-147B-07CB67E8AED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First study found nice exploratory correlational findings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link between acoustic sensitivity towards melodies and vocal emotional skills even persists in the absence of any musical training”</a:t>
            </a:r>
            <a:endParaRPr lang="de-DE" sz="1200" dirty="0"/>
          </a:p>
          <a:p>
            <a:endParaRPr lang="de-DE" dirty="0"/>
          </a:p>
        </p:txBody>
      </p:sp>
      <p:sp>
        <p:nvSpPr>
          <p:cNvPr id="4" name="Foliennummernplatzhalter 3">
            <a:extLst>
              <a:ext uri="{FF2B5EF4-FFF2-40B4-BE49-F238E27FC236}">
                <a16:creationId xmlns:a16="http://schemas.microsoft.com/office/drawing/2014/main" id="{5C05E352-B49E-B0C4-137D-C5D9225A9407}"/>
              </a:ext>
            </a:extLst>
          </p:cNvPr>
          <p:cNvSpPr>
            <a:spLocks noGrp="1"/>
          </p:cNvSpPr>
          <p:nvPr>
            <p:ph type="sldNum" sz="quarter" idx="5"/>
          </p:nvPr>
        </p:nvSpPr>
        <p:spPr/>
        <p:txBody>
          <a:bodyPr/>
          <a:lstStyle/>
          <a:p>
            <a:fld id="{2969AC09-DF60-43F4-96BF-67D4D9A74094}" type="slidenum">
              <a:rPr lang="de-DE" smtClean="0"/>
              <a:t>7</a:t>
            </a:fld>
            <a:endParaRPr lang="de-DE"/>
          </a:p>
        </p:txBody>
      </p:sp>
    </p:spTree>
    <p:extLst>
      <p:ext uri="{BB962C8B-B14F-4D97-AF65-F5344CB8AC3E}">
        <p14:creationId xmlns:p14="http://schemas.microsoft.com/office/powerpoint/2010/main" val="3987510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21606E-40ED-5361-64C4-1365779A82E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9E183D3-2B86-F4D4-1093-86BD13A791C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E8CCD03-38CA-3DD9-FC78-D4B5D04A1F03}"/>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372FA31B-154C-F8CA-3B58-8442D36FAE47}"/>
              </a:ext>
            </a:extLst>
          </p:cNvPr>
          <p:cNvSpPr>
            <a:spLocks noGrp="1"/>
          </p:cNvSpPr>
          <p:nvPr>
            <p:ph type="sldNum" sz="quarter" idx="5"/>
          </p:nvPr>
        </p:nvSpPr>
        <p:spPr/>
        <p:txBody>
          <a:bodyPr/>
          <a:lstStyle/>
          <a:p>
            <a:fld id="{2969AC09-DF60-43F4-96BF-67D4D9A74094}" type="slidenum">
              <a:rPr lang="de-DE" smtClean="0"/>
              <a:t>8</a:t>
            </a:fld>
            <a:endParaRPr lang="de-DE"/>
          </a:p>
        </p:txBody>
      </p:sp>
    </p:spTree>
    <p:extLst>
      <p:ext uri="{BB962C8B-B14F-4D97-AF65-F5344CB8AC3E}">
        <p14:creationId xmlns:p14="http://schemas.microsoft.com/office/powerpoint/2010/main" val="3874925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Because we predicted null findings: most suited methods is Bayesian testing (in master thesis, I employed ANOVA and such)</a:t>
            </a:r>
          </a:p>
          <a:p>
            <a:pPr marL="285750" indent="-285750">
              <a:buFont typeface="Wingdings" panose="05000000000000000000" pitchFamily="2" charset="2"/>
              <a:buChar char="à"/>
            </a:pPr>
            <a:r>
              <a:rPr lang="en-US" sz="1800" b="0" i="0" dirty="0">
                <a:solidFill>
                  <a:srgbClr val="000000"/>
                </a:solidFill>
                <a:effectLst/>
                <a:latin typeface="TimesNewRomanPSMT"/>
                <a:sym typeface="Wingdings" panose="05000000000000000000" pitchFamily="2" charset="2"/>
              </a:rPr>
              <a:t>3 – 10 = H1 is 3times more probable than H0</a:t>
            </a:r>
          </a:p>
          <a:p>
            <a:pPr marL="171450" indent="-171450">
              <a:buFont typeface="Wingdings" panose="05000000000000000000" pitchFamily="2" charset="2"/>
              <a:buChar char="à"/>
            </a:pPr>
            <a:r>
              <a:rPr lang="en-US" sz="1800" b="0" i="0" dirty="0">
                <a:solidFill>
                  <a:srgbClr val="000000"/>
                </a:solidFill>
                <a:effectLst/>
                <a:latin typeface="TimesNewRomanPSMT"/>
                <a:sym typeface="Wingdings" panose="05000000000000000000" pitchFamily="2" charset="2"/>
              </a:rPr>
              <a:t>1/10 – 1/3 = H1 is 1/3 more probable than H0 -&gt; H0 is 3times more probable than H0</a:t>
            </a: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12</a:t>
            </a:fld>
            <a:endParaRPr lang="de-DE"/>
          </a:p>
        </p:txBody>
      </p:sp>
    </p:spTree>
    <p:extLst>
      <p:ext uri="{BB962C8B-B14F-4D97-AF65-F5344CB8AC3E}">
        <p14:creationId xmlns:p14="http://schemas.microsoft.com/office/powerpoint/2010/main" val="12828294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Singers and instrumentalists did not significantly differ in their vocal emotion perception performance in any condition.</a:t>
            </a:r>
            <a:r>
              <a:rPr lang="en-US" dirty="0"/>
              <a:t>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13</a:t>
            </a:fld>
            <a:endParaRPr lang="de-DE"/>
          </a:p>
        </p:txBody>
      </p:sp>
    </p:spTree>
    <p:extLst>
      <p:ext uri="{BB962C8B-B14F-4D97-AF65-F5344CB8AC3E}">
        <p14:creationId xmlns:p14="http://schemas.microsoft.com/office/powerpoint/2010/main" val="38741289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elfolie_TUD">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1B20686F-1582-4F48-919E-B5BDF8A184C3}"/>
              </a:ext>
            </a:extLst>
          </p:cNvPr>
          <p:cNvPicPr>
            <a:picLocks noChangeAspect="1"/>
          </p:cNvPicPr>
          <p:nvPr/>
        </p:nvPicPr>
        <p:blipFill rotWithShape="1">
          <a:blip r:embed="rId2">
            <a:extLst>
              <a:ext uri="{28A0092B-C50C-407E-A947-70E740481C1C}">
                <a14:useLocalDpi xmlns:a14="http://schemas.microsoft.com/office/drawing/2010/main" val="0"/>
              </a:ext>
            </a:extLst>
          </a:blip>
          <a:srcRect l="3209" t="14129" r="6405" b="17701"/>
          <a:stretch/>
        </p:blipFill>
        <p:spPr>
          <a:xfrm>
            <a:off x="-7750" y="-15903"/>
            <a:ext cx="12199750" cy="6133000"/>
          </a:xfrm>
          <a:prstGeom prst="rect">
            <a:avLst/>
          </a:prstGeom>
        </p:spPr>
      </p:pic>
      <p:sp>
        <p:nvSpPr>
          <p:cNvPr id="10" name="Rechteck 9">
            <a:extLst>
              <a:ext uri="{FF2B5EF4-FFF2-40B4-BE49-F238E27FC236}">
                <a16:creationId xmlns:a16="http://schemas.microsoft.com/office/drawing/2014/main" id="{F870739B-D9D4-472D-A6E9-01BCA77A01ED}"/>
              </a:ext>
            </a:extLst>
          </p:cNvPr>
          <p:cNvSpPr/>
          <p:nvPr/>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1" name="Grafik 10">
            <a:extLst>
              <a:ext uri="{FF2B5EF4-FFF2-40B4-BE49-F238E27FC236}">
                <a16:creationId xmlns:a16="http://schemas.microsoft.com/office/drawing/2014/main" id="{ECF9658E-C7E3-432D-90A4-29A59343EC58}"/>
              </a:ext>
            </a:extLst>
          </p:cNvPr>
          <p:cNvPicPr preferRelativeResize="0">
            <a:picLocks/>
          </p:cNvPicPr>
          <p:nvPr/>
        </p:nvPicPr>
        <p:blipFill>
          <a:blip r:embed="rId3"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
        <p:nvSpPr>
          <p:cNvPr id="18" name="Rechteck 17">
            <a:extLst>
              <a:ext uri="{FF2B5EF4-FFF2-40B4-BE49-F238E27FC236}">
                <a16:creationId xmlns:a16="http://schemas.microsoft.com/office/drawing/2014/main" id="{6BF5C27D-C233-42FC-A7ED-C5D6C3AB3CCE}"/>
              </a:ext>
            </a:extLst>
          </p:cNvPr>
          <p:cNvSpPr/>
          <p:nvPr/>
        </p:nvSpPr>
        <p:spPr>
          <a:xfrm>
            <a:off x="468312" y="3625856"/>
            <a:ext cx="5905983" cy="171862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feld 18">
            <a:extLst>
              <a:ext uri="{FF2B5EF4-FFF2-40B4-BE49-F238E27FC236}">
                <a16:creationId xmlns:a16="http://schemas.microsoft.com/office/drawing/2014/main" id="{62277696-068B-4568-A2C6-9B1E9C476403}"/>
              </a:ext>
            </a:extLst>
          </p:cNvPr>
          <p:cNvSpPr txBox="1"/>
          <p:nvPr/>
        </p:nvSpPr>
        <p:spPr>
          <a:xfrm>
            <a:off x="568879" y="3876029"/>
            <a:ext cx="5527120" cy="1218282"/>
          </a:xfrm>
          <a:prstGeom prst="rect">
            <a:avLst/>
          </a:prstGeom>
          <a:noFill/>
        </p:spPr>
        <p:txBody>
          <a:bodyPr wrap="square" lIns="0" tIns="0" rIns="0" bIns="0" rtlCol="0">
            <a:noAutofit/>
          </a:bodyPr>
          <a:lstStyle/>
          <a:p>
            <a:r>
              <a:rPr lang="de-DE" sz="2400" dirty="0">
                <a:solidFill>
                  <a:srgbClr val="002F5D"/>
                </a:solidFill>
                <a:latin typeface="Palatino Linotype" panose="02040502050505030304" pitchFamily="18" charset="0"/>
              </a:rPr>
              <a:t>Titel der Präsentation –</a:t>
            </a:r>
          </a:p>
          <a:p>
            <a:r>
              <a:rPr lang="de-DE" sz="2400" dirty="0" err="1">
                <a:solidFill>
                  <a:srgbClr val="002F5D"/>
                </a:solidFill>
                <a:latin typeface="Palatino Linotype" panose="02040502050505030304" pitchFamily="18" charset="0"/>
              </a:rPr>
              <a:t>Zweizeiligkeit</a:t>
            </a:r>
            <a:r>
              <a:rPr lang="de-DE" sz="2400" dirty="0">
                <a:solidFill>
                  <a:srgbClr val="002F5D"/>
                </a:solidFill>
                <a:latin typeface="Palatino Linotype" panose="02040502050505030304" pitchFamily="18" charset="0"/>
              </a:rPr>
              <a:t> möglich</a:t>
            </a:r>
          </a:p>
          <a:p>
            <a:endParaRPr lang="de-DE" sz="9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a:p>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Name des Referenten </a:t>
            </a:r>
            <a:b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br>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Funktion</a:t>
            </a:r>
            <a:endParaRPr lang="de-DE" sz="24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p:txBody>
      </p:sp>
      <p:cxnSp>
        <p:nvCxnSpPr>
          <p:cNvPr id="20" name="Gerade Verbindung 8">
            <a:extLst>
              <a:ext uri="{FF2B5EF4-FFF2-40B4-BE49-F238E27FC236}">
                <a16:creationId xmlns:a16="http://schemas.microsoft.com/office/drawing/2014/main" id="{314AF0E2-8901-4D2D-A977-07A6B48C50D5}"/>
              </a:ext>
            </a:extLst>
          </p:cNvPr>
          <p:cNvCxnSpPr/>
          <p:nvPr/>
        </p:nvCxnSpPr>
        <p:spPr>
          <a:xfrm>
            <a:off x="568879" y="3764266"/>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pic>
        <p:nvPicPr>
          <p:cNvPr id="9" name="Grafik 8">
            <a:extLst>
              <a:ext uri="{FF2B5EF4-FFF2-40B4-BE49-F238E27FC236}">
                <a16:creationId xmlns:a16="http://schemas.microsoft.com/office/drawing/2014/main" id="{BA223463-A64B-44C8-9639-B24E4CE09CF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209" t="14129" r="6405" b="17701"/>
          <a:stretch/>
        </p:blipFill>
        <p:spPr>
          <a:xfrm>
            <a:off x="-7750" y="-15903"/>
            <a:ext cx="12199750" cy="6133000"/>
          </a:xfrm>
          <a:prstGeom prst="rect">
            <a:avLst/>
          </a:prstGeom>
        </p:spPr>
      </p:pic>
      <p:pic>
        <p:nvPicPr>
          <p:cNvPr id="13" name="Picture 2">
            <a:extLst>
              <a:ext uri="{FF2B5EF4-FFF2-40B4-BE49-F238E27FC236}">
                <a16:creationId xmlns:a16="http://schemas.microsoft.com/office/drawing/2014/main" id="{873EDBAC-1D77-46F8-8616-9043D4BE416A}"/>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tretch>
            <a:fillRect/>
          </a:stretch>
        </p:blipFill>
        <p:spPr bwMode="auto">
          <a:xfrm>
            <a:off x="392873" y="6266640"/>
            <a:ext cx="1377762" cy="473524"/>
          </a:xfrm>
          <a:prstGeom prst="rect">
            <a:avLst/>
          </a:prstGeom>
          <a:noFill/>
          <a:extLst>
            <a:ext uri="{909E8E84-426E-40DD-AFC4-6F175D3DCCD1}">
              <a14:hiddenFill xmlns:a14="http://schemas.microsoft.com/office/drawing/2010/main">
                <a:solidFill>
                  <a:srgbClr val="FFFFFF"/>
                </a:solidFill>
              </a14:hiddenFill>
            </a:ext>
          </a:extLst>
        </p:spPr>
      </p:pic>
      <p:sp>
        <p:nvSpPr>
          <p:cNvPr id="14" name="Rechteck 13">
            <a:extLst>
              <a:ext uri="{FF2B5EF4-FFF2-40B4-BE49-F238E27FC236}">
                <a16:creationId xmlns:a16="http://schemas.microsoft.com/office/drawing/2014/main" id="{A5A1FBCA-47F2-4937-9503-FF2D393F6AEA}"/>
              </a:ext>
            </a:extLst>
          </p:cNvPr>
          <p:cNvSpPr/>
          <p:nvPr userDrawn="1"/>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6" name="Grafik 15">
            <a:extLst>
              <a:ext uri="{FF2B5EF4-FFF2-40B4-BE49-F238E27FC236}">
                <a16:creationId xmlns:a16="http://schemas.microsoft.com/office/drawing/2014/main" id="{8F50A7C9-D8A0-4C81-B820-397FA0300D15}"/>
              </a:ext>
            </a:extLst>
          </p:cNvPr>
          <p:cNvPicPr preferRelativeResize="0">
            <a:picLocks/>
          </p:cNvPicPr>
          <p:nvPr userDrawn="1"/>
        </p:nvPicPr>
        <p:blipFill>
          <a:blip r:embed="rId3"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
        <p:nvSpPr>
          <p:cNvPr id="17" name="Rechteck 16">
            <a:extLst>
              <a:ext uri="{FF2B5EF4-FFF2-40B4-BE49-F238E27FC236}">
                <a16:creationId xmlns:a16="http://schemas.microsoft.com/office/drawing/2014/main" id="{D62AA76A-5B14-434C-B72B-C230C27990B9}"/>
              </a:ext>
            </a:extLst>
          </p:cNvPr>
          <p:cNvSpPr/>
          <p:nvPr userDrawn="1"/>
        </p:nvSpPr>
        <p:spPr>
          <a:xfrm>
            <a:off x="468312" y="3625855"/>
            <a:ext cx="9303485" cy="2019542"/>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2" name="Gerade Verbindung 8">
            <a:extLst>
              <a:ext uri="{FF2B5EF4-FFF2-40B4-BE49-F238E27FC236}">
                <a16:creationId xmlns:a16="http://schemas.microsoft.com/office/drawing/2014/main" id="{31572ECF-241E-42C9-8ABE-B3435BA60EA6}"/>
              </a:ext>
            </a:extLst>
          </p:cNvPr>
          <p:cNvCxnSpPr/>
          <p:nvPr userDrawn="1"/>
        </p:nvCxnSpPr>
        <p:spPr>
          <a:xfrm>
            <a:off x="568879" y="3764266"/>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26" name="Titelplatzhalter 1">
            <a:extLst>
              <a:ext uri="{FF2B5EF4-FFF2-40B4-BE49-F238E27FC236}">
                <a16:creationId xmlns:a16="http://schemas.microsoft.com/office/drawing/2014/main" id="{37DF52B6-65A6-4184-A70A-012ABC7B006A}"/>
              </a:ext>
            </a:extLst>
          </p:cNvPr>
          <p:cNvSpPr>
            <a:spLocks noGrp="1"/>
          </p:cNvSpPr>
          <p:nvPr>
            <p:ph type="title" hasCustomPrompt="1"/>
          </p:nvPr>
        </p:nvSpPr>
        <p:spPr>
          <a:xfrm>
            <a:off x="568880" y="3966053"/>
            <a:ext cx="5805416" cy="857738"/>
          </a:xfrm>
          <a:prstGeom prst="rect">
            <a:avLst/>
          </a:prstGeom>
          <a:ln>
            <a:noFill/>
          </a:ln>
        </p:spPr>
        <p:txBody>
          <a:bodyPr vert="horz" lIns="0" tIns="0" rIns="0" bIns="0" rtlCol="0" anchor="t" anchorCtr="0">
            <a:noAutofit/>
          </a:bodyPr>
          <a:lstStyle>
            <a:lvl1pPr>
              <a:defRPr sz="2800" b="0"/>
            </a:lvl1pPr>
          </a:lstStyle>
          <a:p>
            <a:r>
              <a:rPr lang="de-DE" dirty="0"/>
              <a:t>Titel</a:t>
            </a:r>
            <a:br>
              <a:rPr lang="de-DE" dirty="0"/>
            </a:br>
            <a:r>
              <a:rPr lang="de-DE" dirty="0"/>
              <a:t>in zwei Zeilen</a:t>
            </a:r>
          </a:p>
        </p:txBody>
      </p:sp>
    </p:spTree>
    <p:extLst>
      <p:ext uri="{BB962C8B-B14F-4D97-AF65-F5344CB8AC3E}">
        <p14:creationId xmlns:p14="http://schemas.microsoft.com/office/powerpoint/2010/main" val="2714398871"/>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Nur Titel">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6"/>
            <a:ext cx="10580687" cy="684000"/>
          </a:xfrm>
          <a:prstGeom prst="rect">
            <a:avLst/>
          </a:prstGeom>
        </p:spPr>
        <p:txBody>
          <a:bodyPr/>
          <a:lstStyle/>
          <a:p>
            <a:r>
              <a:rPr lang="de-DE"/>
              <a:t>Mastertitelformat bearbeiten</a:t>
            </a:r>
            <a:endParaRPr lang="de-DE" dirty="0"/>
          </a:p>
        </p:txBody>
      </p:sp>
      <p:sp>
        <p:nvSpPr>
          <p:cNvPr id="7" name="Bildplatzhalter 6"/>
          <p:cNvSpPr>
            <a:spLocks noGrp="1"/>
          </p:cNvSpPr>
          <p:nvPr>
            <p:ph type="pic" sz="quarter" idx="10"/>
          </p:nvPr>
        </p:nvSpPr>
        <p:spPr>
          <a:xfrm>
            <a:off x="0" y="1030288"/>
            <a:ext cx="12192000" cy="5099050"/>
          </a:xfrm>
        </p:spPr>
        <p:txBody>
          <a:bodyPr/>
          <a:lstStyle/>
          <a:p>
            <a:r>
              <a:rPr lang="de-DE"/>
              <a:t>Bild durch Klicken auf Symbol hinzufügen</a:t>
            </a:r>
          </a:p>
        </p:txBody>
      </p:sp>
    </p:spTree>
    <p:extLst>
      <p:ext uri="{BB962C8B-B14F-4D97-AF65-F5344CB8AC3E}">
        <p14:creationId xmlns:p14="http://schemas.microsoft.com/office/powerpoint/2010/main" val="422548559"/>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eer">
    <p:spTree>
      <p:nvGrpSpPr>
        <p:cNvPr id="1" name=""/>
        <p:cNvGrpSpPr/>
        <p:nvPr/>
      </p:nvGrpSpPr>
      <p:grpSpPr>
        <a:xfrm>
          <a:off x="0" y="0"/>
          <a:ext cx="0" cy="0"/>
          <a:chOff x="0" y="0"/>
          <a:chExt cx="0" cy="0"/>
        </a:xfrm>
      </p:grpSpPr>
      <p:sp>
        <p:nvSpPr>
          <p:cNvPr id="3" name="Bildplatzhalter 2"/>
          <p:cNvSpPr>
            <a:spLocks noGrp="1"/>
          </p:cNvSpPr>
          <p:nvPr>
            <p:ph type="pic" sz="quarter" idx="10"/>
          </p:nvPr>
        </p:nvSpPr>
        <p:spPr>
          <a:xfrm>
            <a:off x="0" y="6"/>
            <a:ext cx="12192000" cy="6129331"/>
          </a:xfrm>
        </p:spPr>
        <p:txBody>
          <a:bodyPr/>
          <a:lstStyle/>
          <a:p>
            <a:r>
              <a:rPr lang="de-DE"/>
              <a:t>Bild durch Klicken auf Symbol hinzufügen</a:t>
            </a:r>
          </a:p>
        </p:txBody>
      </p:sp>
    </p:spTree>
    <p:extLst>
      <p:ext uri="{BB962C8B-B14F-4D97-AF65-F5344CB8AC3E}">
        <p14:creationId xmlns:p14="http://schemas.microsoft.com/office/powerpoint/2010/main" val="3724149289"/>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enutzerdefiniertes Layout">
    <p:spTree>
      <p:nvGrpSpPr>
        <p:cNvPr id="1" name=""/>
        <p:cNvGrpSpPr/>
        <p:nvPr/>
      </p:nvGrpSpPr>
      <p:grpSpPr>
        <a:xfrm>
          <a:off x="0" y="0"/>
          <a:ext cx="0" cy="0"/>
          <a:chOff x="0" y="0"/>
          <a:chExt cx="0" cy="0"/>
        </a:xfrm>
      </p:grpSpPr>
      <p:sp>
        <p:nvSpPr>
          <p:cNvPr id="3" name="Rechteck 2"/>
          <p:cNvSpPr/>
          <p:nvPr/>
        </p:nvSpPr>
        <p:spPr>
          <a:xfrm>
            <a:off x="0" y="2"/>
            <a:ext cx="12192000" cy="6129336"/>
          </a:xfrm>
          <a:prstGeom prst="rect">
            <a:avLst/>
          </a:prstGeom>
          <a:gradFill>
            <a:gsLst>
              <a:gs pos="14000">
                <a:schemeClr val="tx2"/>
              </a:gs>
              <a:gs pos="100000">
                <a:schemeClr val="accent2"/>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p:cNvSpPr>
            <a:spLocks noGrp="1"/>
          </p:cNvSpPr>
          <p:nvPr>
            <p:ph type="title"/>
          </p:nvPr>
        </p:nvSpPr>
        <p:spPr>
          <a:xfrm>
            <a:off x="874712" y="3387259"/>
            <a:ext cx="10580687" cy="1198491"/>
          </a:xfrm>
          <a:prstGeom prst="rect">
            <a:avLst/>
          </a:prstGeom>
        </p:spPr>
        <p:txBody>
          <a:bodyPr/>
          <a:lstStyle>
            <a:lvl1pPr>
              <a:defRPr sz="3200" b="1">
                <a:solidFill>
                  <a:schemeClr val="bg1"/>
                </a:solidFill>
              </a:defRPr>
            </a:lvl1pPr>
          </a:lstStyle>
          <a:p>
            <a:r>
              <a:rPr lang="de-DE"/>
              <a:t>Titelmasterformat durch Klicken bearbeiten</a:t>
            </a:r>
            <a:endParaRPr lang="de-DE" dirty="0"/>
          </a:p>
        </p:txBody>
      </p:sp>
    </p:spTree>
    <p:extLst>
      <p:ext uri="{BB962C8B-B14F-4D97-AF65-F5344CB8AC3E}">
        <p14:creationId xmlns:p14="http://schemas.microsoft.com/office/powerpoint/2010/main" val="1247067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Titelfolie_TUD">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1B20686F-1582-4F48-919E-B5BDF8A184C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209" t="14129" r="6405" b="17701"/>
          <a:stretch/>
        </p:blipFill>
        <p:spPr>
          <a:xfrm>
            <a:off x="-7750" y="-15903"/>
            <a:ext cx="12199750" cy="6133000"/>
          </a:xfrm>
          <a:prstGeom prst="rect">
            <a:avLst/>
          </a:prstGeom>
        </p:spPr>
      </p:pic>
      <p:pic>
        <p:nvPicPr>
          <p:cNvPr id="15" name="Picture 2">
            <a:extLst>
              <a:ext uri="{FF2B5EF4-FFF2-40B4-BE49-F238E27FC236}">
                <a16:creationId xmlns:a16="http://schemas.microsoft.com/office/drawing/2014/main" id="{8BD52929-022A-4041-A1C8-F477F4FC1695}"/>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384777" y="6266640"/>
            <a:ext cx="1377762" cy="473524"/>
          </a:xfrm>
          <a:prstGeom prst="rect">
            <a:avLst/>
          </a:prstGeom>
          <a:noFill/>
          <a:extLst>
            <a:ext uri="{909E8E84-426E-40DD-AFC4-6F175D3DCCD1}">
              <a14:hiddenFill xmlns:a14="http://schemas.microsoft.com/office/drawing/2010/main">
                <a:solidFill>
                  <a:srgbClr val="FFFFFF"/>
                </a:solidFill>
              </a14:hiddenFill>
            </a:ext>
          </a:extLst>
        </p:spPr>
      </p:pic>
      <p:sp>
        <p:nvSpPr>
          <p:cNvPr id="10" name="Rechteck 9">
            <a:extLst>
              <a:ext uri="{FF2B5EF4-FFF2-40B4-BE49-F238E27FC236}">
                <a16:creationId xmlns:a16="http://schemas.microsoft.com/office/drawing/2014/main" id="{F870739B-D9D4-472D-A6E9-01BCA77A01ED}"/>
              </a:ext>
            </a:extLst>
          </p:cNvPr>
          <p:cNvSpPr/>
          <p:nvPr userDrawn="1"/>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1" name="Grafik 10">
            <a:extLst>
              <a:ext uri="{FF2B5EF4-FFF2-40B4-BE49-F238E27FC236}">
                <a16:creationId xmlns:a16="http://schemas.microsoft.com/office/drawing/2014/main" id="{ECF9658E-C7E3-432D-90A4-29A59343EC58}"/>
              </a:ext>
            </a:extLst>
          </p:cNvPr>
          <p:cNvPicPr preferRelativeResize="0">
            <a:picLocks/>
          </p:cNvPicPr>
          <p:nvPr userDrawn="1"/>
        </p:nvPicPr>
        <p:blipFill>
          <a:blip r:embed="rId4"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
        <p:nvSpPr>
          <p:cNvPr id="18" name="Rechteck 17">
            <a:extLst>
              <a:ext uri="{FF2B5EF4-FFF2-40B4-BE49-F238E27FC236}">
                <a16:creationId xmlns:a16="http://schemas.microsoft.com/office/drawing/2014/main" id="{6BF5C27D-C233-42FC-A7ED-C5D6C3AB3CCE}"/>
              </a:ext>
            </a:extLst>
          </p:cNvPr>
          <p:cNvSpPr/>
          <p:nvPr userDrawn="1"/>
        </p:nvSpPr>
        <p:spPr>
          <a:xfrm>
            <a:off x="468312" y="3625856"/>
            <a:ext cx="6833636" cy="171862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0" name="Gerade Verbindung 8">
            <a:extLst>
              <a:ext uri="{FF2B5EF4-FFF2-40B4-BE49-F238E27FC236}">
                <a16:creationId xmlns:a16="http://schemas.microsoft.com/office/drawing/2014/main" id="{314AF0E2-8901-4D2D-A977-07A6B48C50D5}"/>
              </a:ext>
            </a:extLst>
          </p:cNvPr>
          <p:cNvCxnSpPr/>
          <p:nvPr userDrawn="1"/>
        </p:nvCxnSpPr>
        <p:spPr>
          <a:xfrm>
            <a:off x="568879" y="3764266"/>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9" name="Titel 1">
            <a:extLst>
              <a:ext uri="{FF2B5EF4-FFF2-40B4-BE49-F238E27FC236}">
                <a16:creationId xmlns:a16="http://schemas.microsoft.com/office/drawing/2014/main" id="{1509A85D-D0A2-4D0A-9708-695C687B2A95}"/>
              </a:ext>
            </a:extLst>
          </p:cNvPr>
          <p:cNvSpPr>
            <a:spLocks noGrp="1"/>
          </p:cNvSpPr>
          <p:nvPr>
            <p:ph type="title" hasCustomPrompt="1"/>
          </p:nvPr>
        </p:nvSpPr>
        <p:spPr>
          <a:xfrm>
            <a:off x="568880" y="3868091"/>
            <a:ext cx="6627050" cy="1198491"/>
          </a:xfrm>
          <a:prstGeom prst="rect">
            <a:avLst/>
          </a:prstGeom>
        </p:spPr>
        <p:txBody>
          <a:bodyPr/>
          <a:lstStyle>
            <a:lvl1pPr>
              <a:defRPr sz="2800" b="0">
                <a:solidFill>
                  <a:schemeClr val="tx1"/>
                </a:solidFill>
              </a:defRPr>
            </a:lvl1pPr>
          </a:lstStyle>
          <a:p>
            <a:r>
              <a:rPr lang="de-DE" dirty="0"/>
              <a:t>Titelmasterformat </a:t>
            </a:r>
            <a:br>
              <a:rPr lang="de-DE" dirty="0"/>
            </a:br>
            <a:r>
              <a:rPr lang="de-DE" dirty="0"/>
              <a:t>Zweite Zeile</a:t>
            </a:r>
          </a:p>
        </p:txBody>
      </p:sp>
    </p:spTree>
    <p:extLst>
      <p:ext uri="{BB962C8B-B14F-4D97-AF65-F5344CB8AC3E}">
        <p14:creationId xmlns:p14="http://schemas.microsoft.com/office/powerpoint/2010/main" val="1330912023"/>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el und Inhalt">
    <p:spTree>
      <p:nvGrpSpPr>
        <p:cNvPr id="1" name=""/>
        <p:cNvGrpSpPr/>
        <p:nvPr/>
      </p:nvGrpSpPr>
      <p:grpSpPr>
        <a:xfrm>
          <a:off x="0" y="0"/>
          <a:ext cx="0" cy="0"/>
          <a:chOff x="0" y="0"/>
          <a:chExt cx="0" cy="0"/>
        </a:xfrm>
      </p:grpSpPr>
      <p:sp>
        <p:nvSpPr>
          <p:cNvPr id="4" name="Titel 3"/>
          <p:cNvSpPr>
            <a:spLocks noGrp="1"/>
          </p:cNvSpPr>
          <p:nvPr>
            <p:ph type="title"/>
          </p:nvPr>
        </p:nvSpPr>
        <p:spPr>
          <a:xfrm>
            <a:off x="874712" y="346075"/>
            <a:ext cx="10580687" cy="684000"/>
          </a:xfrm>
          <a:prstGeom prst="rect">
            <a:avLst/>
          </a:prstGeom>
        </p:spPr>
        <p:txBody>
          <a:bodyPr/>
          <a:lstStyle>
            <a:lvl1pPr>
              <a:defRPr/>
            </a:lvl1pPr>
          </a:lstStyle>
          <a:p>
            <a:r>
              <a:rPr lang="de-DE"/>
              <a:t>Mastertitelformat bearbeiten</a:t>
            </a:r>
            <a:endParaRPr lang="de-DE" dirty="0"/>
          </a:p>
        </p:txBody>
      </p:sp>
      <p:sp>
        <p:nvSpPr>
          <p:cNvPr id="6" name="Inhaltsplatzhalter 5"/>
          <p:cNvSpPr>
            <a:spLocks noGrp="1"/>
          </p:cNvSpPr>
          <p:nvPr>
            <p:ph sz="quarter" idx="10"/>
          </p:nvPr>
        </p:nvSpPr>
        <p:spPr>
          <a:xfrm>
            <a:off x="874711" y="1484313"/>
            <a:ext cx="10580688" cy="4344987"/>
          </a:xfrm>
        </p:spPr>
        <p:txBody>
          <a:bodyPr/>
          <a:lstStyle>
            <a:lvl1pPr marR="0" algn="l" defTabSz="914400" rtl="0" eaLnBrk="1" fontAlgn="auto" latinLnBrk="0" hangingPunct="1">
              <a:lnSpc>
                <a:spcPct val="100000"/>
              </a:lnSpc>
              <a:spcBef>
                <a:spcPts val="1200"/>
              </a:spcBef>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1pPr>
            <a:lvl2pPr marR="0" algn="l" defTabSz="914400" rtl="0" eaLnBrk="1" fontAlgn="auto" latinLnBrk="0" hangingPunct="1">
              <a:lnSpc>
                <a:spcPct val="100000"/>
              </a:lnSpc>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2pPr>
            <a:lvl3pPr marR="0" algn="l" defTabSz="914400" rtl="0" eaLnBrk="1" fontAlgn="auto" latinLnBrk="0" hangingPunct="1">
              <a:lnSpc>
                <a:spcPct val="100000"/>
              </a:lnSpc>
              <a:spcBef>
                <a:spcPts val="1200"/>
              </a:spcBef>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3pPr>
            <a:lvl4pPr marR="0" algn="l" defTabSz="914400" rtl="0" eaLnBrk="1" fontAlgn="auto" latinLnBrk="0" hangingPunct="1">
              <a:lnSpc>
                <a:spcPct val="100000"/>
              </a:lnSpc>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4pPr>
            <a:lvl5pPr marR="0" algn="l" defTabSz="914400" rtl="0" eaLnBrk="1" fontAlgn="auto" latinLnBrk="0" hangingPunct="1">
              <a:lnSpc>
                <a:spcPct val="100000"/>
              </a:lnSpc>
              <a:spcAft>
                <a:spcPts val="0"/>
              </a:spcAft>
              <a:buClrTx/>
              <a:buSzTx/>
              <a:tabLst/>
              <a:defRPr kumimoji="0" lang="de-DE" sz="1600" b="0" i="0" u="none" strike="noStrike" kern="1200" cap="none" spc="0" normalizeH="0" baseline="0" dirty="0">
                <a:ln>
                  <a:noFill/>
                </a:ln>
                <a:solidFill>
                  <a:srgbClr val="00305E"/>
                </a:solidFill>
                <a:effectLst/>
                <a:uLnTx/>
                <a:uFillTx/>
                <a:latin typeface="Roboto Condensed" panose="02000000000000000000" pitchFamily="2" charset="0"/>
                <a:ea typeface="Roboto Condensed" panose="02000000000000000000" pitchFamily="2" charset="0"/>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3635936851"/>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enutzerdefiniertes Layout">
    <p:spTree>
      <p:nvGrpSpPr>
        <p:cNvPr id="1" name=""/>
        <p:cNvGrpSpPr/>
        <p:nvPr/>
      </p:nvGrpSpPr>
      <p:grpSpPr>
        <a:xfrm>
          <a:off x="0" y="0"/>
          <a:ext cx="0" cy="0"/>
          <a:chOff x="0" y="0"/>
          <a:chExt cx="0" cy="0"/>
        </a:xfrm>
      </p:grpSpPr>
      <p:sp>
        <p:nvSpPr>
          <p:cNvPr id="3" name="Rechteck 2"/>
          <p:cNvSpPr/>
          <p:nvPr/>
        </p:nvSpPr>
        <p:spPr>
          <a:xfrm>
            <a:off x="0" y="2"/>
            <a:ext cx="12192000" cy="6129336"/>
          </a:xfrm>
          <a:prstGeom prst="rect">
            <a:avLst/>
          </a:prstGeom>
          <a:gradFill>
            <a:gsLst>
              <a:gs pos="14000">
                <a:schemeClr val="tx2"/>
              </a:gs>
              <a:gs pos="100000">
                <a:schemeClr val="accent2"/>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p:cNvSpPr>
            <a:spLocks noGrp="1"/>
          </p:cNvSpPr>
          <p:nvPr>
            <p:ph type="title"/>
          </p:nvPr>
        </p:nvSpPr>
        <p:spPr>
          <a:xfrm>
            <a:off x="874712" y="3387259"/>
            <a:ext cx="10580687" cy="1198491"/>
          </a:xfrm>
          <a:prstGeom prst="rect">
            <a:avLst/>
          </a:prstGeom>
        </p:spPr>
        <p:txBody>
          <a:bodyPr/>
          <a:lstStyle>
            <a:lvl1pPr>
              <a:defRPr sz="3200" b="1">
                <a:solidFill>
                  <a:schemeClr val="bg1"/>
                </a:solidFill>
              </a:defRPr>
            </a:lvl1pPr>
          </a:lstStyle>
          <a:p>
            <a:r>
              <a:rPr lang="de-DE" dirty="0"/>
              <a:t>Mastertitelformat bearbeiten</a:t>
            </a:r>
          </a:p>
        </p:txBody>
      </p:sp>
    </p:spTree>
    <p:extLst>
      <p:ext uri="{BB962C8B-B14F-4D97-AF65-F5344CB8AC3E}">
        <p14:creationId xmlns:p14="http://schemas.microsoft.com/office/powerpoint/2010/main" val="105876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el und Inhalt">
    <p:spTree>
      <p:nvGrpSpPr>
        <p:cNvPr id="1" name=""/>
        <p:cNvGrpSpPr/>
        <p:nvPr/>
      </p:nvGrpSpPr>
      <p:grpSpPr>
        <a:xfrm>
          <a:off x="0" y="0"/>
          <a:ext cx="0" cy="0"/>
          <a:chOff x="0" y="0"/>
          <a:chExt cx="0" cy="0"/>
        </a:xfrm>
      </p:grpSpPr>
      <p:sp>
        <p:nvSpPr>
          <p:cNvPr id="3" name="Inhaltsplatzhalter 2"/>
          <p:cNvSpPr>
            <a:spLocks noGrp="1"/>
          </p:cNvSpPr>
          <p:nvPr>
            <p:ph idx="1"/>
          </p:nvPr>
        </p:nvSpPr>
        <p:spPr>
          <a:xfrm>
            <a:off x="5365749" y="1484313"/>
            <a:ext cx="6089649" cy="434498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Bildplatzhalter 7"/>
          <p:cNvSpPr>
            <a:spLocks noGrp="1"/>
          </p:cNvSpPr>
          <p:nvPr>
            <p:ph type="pic" sz="quarter" idx="13"/>
          </p:nvPr>
        </p:nvSpPr>
        <p:spPr>
          <a:xfrm>
            <a:off x="874711" y="1484313"/>
            <a:ext cx="4300539" cy="1332000"/>
          </a:xfrm>
        </p:spPr>
        <p:txBody>
          <a:bodyPr/>
          <a:lstStyle/>
          <a:p>
            <a:r>
              <a:rPr lang="de-DE"/>
              <a:t>Bild durch Klicken auf Symbol hinzufügen</a:t>
            </a:r>
            <a:endParaRPr lang="de-DE" dirty="0"/>
          </a:p>
        </p:txBody>
      </p:sp>
      <p:sp>
        <p:nvSpPr>
          <p:cNvPr id="10" name="Bildplatzhalter 7"/>
          <p:cNvSpPr>
            <a:spLocks noGrp="1"/>
          </p:cNvSpPr>
          <p:nvPr>
            <p:ph type="pic" sz="quarter" idx="14"/>
          </p:nvPr>
        </p:nvSpPr>
        <p:spPr>
          <a:xfrm>
            <a:off x="874712" y="2943181"/>
            <a:ext cx="4300537" cy="1332000"/>
          </a:xfrm>
        </p:spPr>
        <p:txBody>
          <a:bodyPr/>
          <a:lstStyle/>
          <a:p>
            <a:r>
              <a:rPr lang="de-DE"/>
              <a:t>Bild durch Klicken auf Symbol hinzufügen</a:t>
            </a:r>
            <a:endParaRPr lang="de-DE" dirty="0"/>
          </a:p>
        </p:txBody>
      </p:sp>
      <p:sp>
        <p:nvSpPr>
          <p:cNvPr id="11" name="Bildplatzhalter 7"/>
          <p:cNvSpPr>
            <a:spLocks noGrp="1"/>
          </p:cNvSpPr>
          <p:nvPr>
            <p:ph type="pic" sz="quarter" idx="15"/>
          </p:nvPr>
        </p:nvSpPr>
        <p:spPr>
          <a:xfrm>
            <a:off x="874710" y="4402050"/>
            <a:ext cx="4300537" cy="1427249"/>
          </a:xfrm>
        </p:spPr>
        <p:txBody>
          <a:bodyPr/>
          <a:lstStyle/>
          <a:p>
            <a:r>
              <a:rPr lang="de-DE"/>
              <a:t>Bild durch Klicken auf Symbol hinzufügen</a:t>
            </a:r>
            <a:endParaRPr lang="de-DE" dirty="0"/>
          </a:p>
        </p:txBody>
      </p:sp>
      <p:sp>
        <p:nvSpPr>
          <p:cNvPr id="4" name="Titel 3"/>
          <p:cNvSpPr>
            <a:spLocks noGrp="1"/>
          </p:cNvSpPr>
          <p:nvPr>
            <p:ph type="title"/>
          </p:nvPr>
        </p:nvSpPr>
        <p:spPr>
          <a:xfrm>
            <a:off x="874712" y="346075"/>
            <a:ext cx="10580687" cy="684000"/>
          </a:xfrm>
          <a:prstGeom prst="rect">
            <a:avLst/>
          </a:prstGeom>
        </p:spPr>
        <p:txBody>
          <a:bodyPr/>
          <a:lstStyle/>
          <a:p>
            <a:r>
              <a:rPr lang="de-DE"/>
              <a:t>Mastertitelformat bearbeiten</a:t>
            </a:r>
            <a:endParaRPr lang="de-DE" dirty="0"/>
          </a:p>
        </p:txBody>
      </p:sp>
    </p:spTree>
    <p:extLst>
      <p:ext uri="{BB962C8B-B14F-4D97-AF65-F5344CB8AC3E}">
        <p14:creationId xmlns:p14="http://schemas.microsoft.com/office/powerpoint/2010/main" val="1868537895"/>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5"/>
            <a:ext cx="10580687" cy="684000"/>
          </a:xfrm>
          <a:prstGeom prst="rect">
            <a:avLst/>
          </a:prstGeom>
        </p:spPr>
        <p:txBody>
          <a:bodyPr/>
          <a:lstStyle/>
          <a:p>
            <a:r>
              <a:rPr lang="de-DE"/>
              <a:t>Mastertitelformat bearbeiten</a:t>
            </a:r>
            <a:endParaRPr lang="de-DE" dirty="0"/>
          </a:p>
        </p:txBody>
      </p:sp>
      <p:sp>
        <p:nvSpPr>
          <p:cNvPr id="9" name="Bildplatzhalter 7"/>
          <p:cNvSpPr>
            <a:spLocks noGrp="1"/>
          </p:cNvSpPr>
          <p:nvPr>
            <p:ph type="pic" sz="quarter" idx="13"/>
          </p:nvPr>
        </p:nvSpPr>
        <p:spPr>
          <a:xfrm>
            <a:off x="6267449" y="1484314"/>
            <a:ext cx="5187950" cy="4344985"/>
          </a:xfrm>
        </p:spPr>
        <p:txBody>
          <a:bodyPr/>
          <a:lstStyle/>
          <a:p>
            <a:r>
              <a:rPr lang="de-DE"/>
              <a:t>Bild durch Klicken auf Symbol hinzufügen</a:t>
            </a:r>
            <a:endParaRPr lang="de-DE" dirty="0"/>
          </a:p>
        </p:txBody>
      </p:sp>
      <p:sp>
        <p:nvSpPr>
          <p:cNvPr id="7" name="Textplatzhalter 6"/>
          <p:cNvSpPr>
            <a:spLocks noGrp="1"/>
          </p:cNvSpPr>
          <p:nvPr>
            <p:ph type="body" sz="quarter" idx="14"/>
          </p:nvPr>
        </p:nvSpPr>
        <p:spPr>
          <a:xfrm>
            <a:off x="874713" y="1484314"/>
            <a:ext cx="5195887"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1810297230"/>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Zwei Inhalte">
    <p:spTree>
      <p:nvGrpSpPr>
        <p:cNvPr id="1" name=""/>
        <p:cNvGrpSpPr/>
        <p:nvPr/>
      </p:nvGrpSpPr>
      <p:grpSpPr>
        <a:xfrm>
          <a:off x="0" y="0"/>
          <a:ext cx="0" cy="0"/>
          <a:chOff x="0" y="0"/>
          <a:chExt cx="0" cy="0"/>
        </a:xfrm>
      </p:grpSpPr>
      <p:sp>
        <p:nvSpPr>
          <p:cNvPr id="4" name="Titel 3"/>
          <p:cNvSpPr>
            <a:spLocks noGrp="1"/>
          </p:cNvSpPr>
          <p:nvPr>
            <p:ph type="title"/>
          </p:nvPr>
        </p:nvSpPr>
        <p:spPr>
          <a:xfrm>
            <a:off x="874712" y="346075"/>
            <a:ext cx="10580687" cy="684000"/>
          </a:xfrm>
          <a:prstGeom prst="rect">
            <a:avLst/>
          </a:prstGeom>
        </p:spPr>
        <p:txBody>
          <a:bodyPr/>
          <a:lstStyle/>
          <a:p>
            <a:r>
              <a:rPr lang="de-DE"/>
              <a:t>Mastertitelformat bearbeiten</a:t>
            </a:r>
            <a:endParaRPr lang="de-DE" dirty="0"/>
          </a:p>
        </p:txBody>
      </p:sp>
      <p:sp>
        <p:nvSpPr>
          <p:cNvPr id="6" name="Textplatzhalter 5"/>
          <p:cNvSpPr>
            <a:spLocks noGrp="1"/>
          </p:cNvSpPr>
          <p:nvPr>
            <p:ph type="body" sz="quarter" idx="10"/>
          </p:nvPr>
        </p:nvSpPr>
        <p:spPr>
          <a:xfrm>
            <a:off x="874713" y="1484314"/>
            <a:ext cx="5195887"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8" name="Textplatzhalter 7"/>
          <p:cNvSpPr>
            <a:spLocks noGrp="1"/>
          </p:cNvSpPr>
          <p:nvPr>
            <p:ph type="body" sz="quarter" idx="11"/>
          </p:nvPr>
        </p:nvSpPr>
        <p:spPr>
          <a:xfrm>
            <a:off x="6267449" y="1484315"/>
            <a:ext cx="518795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1381562780"/>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5"/>
            <a:ext cx="10580687" cy="684213"/>
          </a:xfrm>
          <a:prstGeom prst="rect">
            <a:avLst/>
          </a:prstGeom>
        </p:spPr>
        <p:txBody>
          <a:bodyPr/>
          <a:lstStyle/>
          <a:p>
            <a:r>
              <a:rPr lang="de-DE"/>
              <a:t>Mastertitelformat bearbeiten</a:t>
            </a:r>
            <a:endParaRPr lang="de-DE" dirty="0"/>
          </a:p>
        </p:txBody>
      </p:sp>
      <p:sp>
        <p:nvSpPr>
          <p:cNvPr id="6" name="Textplatzhalter 5"/>
          <p:cNvSpPr>
            <a:spLocks noGrp="1"/>
          </p:cNvSpPr>
          <p:nvPr>
            <p:ph type="body" sz="quarter" idx="10"/>
          </p:nvPr>
        </p:nvSpPr>
        <p:spPr>
          <a:xfrm>
            <a:off x="874712" y="1484314"/>
            <a:ext cx="3399576"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7" name="Textplatzhalter 7"/>
          <p:cNvSpPr>
            <a:spLocks noGrp="1"/>
          </p:cNvSpPr>
          <p:nvPr>
            <p:ph type="body" sz="quarter" idx="11"/>
          </p:nvPr>
        </p:nvSpPr>
        <p:spPr>
          <a:xfrm>
            <a:off x="8070849" y="1484315"/>
            <a:ext cx="338455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Textplatzhalter 5"/>
          <p:cNvSpPr>
            <a:spLocks noGrp="1"/>
          </p:cNvSpPr>
          <p:nvPr>
            <p:ph type="body" sz="quarter" idx="12"/>
          </p:nvPr>
        </p:nvSpPr>
        <p:spPr>
          <a:xfrm>
            <a:off x="4457700" y="1484315"/>
            <a:ext cx="341630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3784899809"/>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6"/>
            <a:ext cx="10580687" cy="684000"/>
          </a:xfrm>
          <a:prstGeom prst="rect">
            <a:avLst/>
          </a:prstGeom>
        </p:spPr>
        <p:txBody>
          <a:bodyPr/>
          <a:lstStyle/>
          <a:p>
            <a:r>
              <a:rPr lang="de-DE"/>
              <a:t>Mastertitelformat bearbeiten</a:t>
            </a:r>
            <a:endParaRPr lang="de-DE" dirty="0"/>
          </a:p>
        </p:txBody>
      </p:sp>
    </p:spTree>
    <p:extLst>
      <p:ext uri="{BB962C8B-B14F-4D97-AF65-F5344CB8AC3E}">
        <p14:creationId xmlns:p14="http://schemas.microsoft.com/office/powerpoint/2010/main" val="3977151457"/>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platzhalter 2"/>
          <p:cNvSpPr>
            <a:spLocks noGrp="1"/>
          </p:cNvSpPr>
          <p:nvPr>
            <p:ph type="body" idx="1"/>
          </p:nvPr>
        </p:nvSpPr>
        <p:spPr>
          <a:xfrm>
            <a:off x="874712" y="1481138"/>
            <a:ext cx="10580687" cy="4360861"/>
          </a:xfrm>
          <a:prstGeom prst="rect">
            <a:avLst/>
          </a:prstGeom>
          <a:ln>
            <a:noFill/>
          </a:ln>
        </p:spPr>
        <p:txBody>
          <a:bodyPr vert="horz" lIns="0" tIns="0" rIns="0" bIns="0" rtlCol="0">
            <a:noAutofit/>
          </a:body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0" lang="de-DE" sz="16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Erste Textebene (16pt)</a:t>
            </a:r>
          </a:p>
          <a:p>
            <a:pPr marL="396000" marR="0" lvl="1" indent="-324000" algn="l" defTabSz="914400" rtl="0" eaLnBrk="1" fontAlgn="auto" latinLnBrk="0" hangingPunct="1">
              <a:lnSpc>
                <a:spcPct val="100000"/>
              </a:lnSpc>
              <a:spcBef>
                <a:spcPts val="300"/>
              </a:spcBef>
              <a:spcAft>
                <a:spcPts val="0"/>
              </a:spcAft>
              <a:buClrTx/>
              <a:buSzTx/>
              <a:buFont typeface="Open Sans" panose="020B0606030504020204" pitchFamily="34" charset="0"/>
              <a:buChar char="—"/>
              <a:tabLst/>
              <a:defRPr/>
            </a:pPr>
            <a:r>
              <a:rPr kumimoji="0" lang="de-DE" sz="16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Zweite Textebene für Aufzählungen</a:t>
            </a:r>
          </a:p>
          <a:p>
            <a:pPr marL="468000" marR="0" lvl="2"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a:pPr>
            <a:r>
              <a:rPr kumimoji="0" lang="de-DE" sz="14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Dritte Textebene bei viel Text (14pt)</a:t>
            </a:r>
          </a:p>
          <a:p>
            <a:pPr marL="576000" marR="0" lvl="3"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a:pPr>
            <a:r>
              <a:rPr kumimoji="0" lang="de-DE" sz="14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Vierte Textebene für Aufzählungen bei viel Text</a:t>
            </a:r>
          </a:p>
          <a:p>
            <a:pPr marL="648000" marR="0" lvl="4"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a:pPr>
            <a:r>
              <a:rPr kumimoji="0" lang="de-DE" sz="14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Fünfte Ebene</a:t>
            </a:r>
          </a:p>
          <a:p>
            <a:pPr lvl="6"/>
            <a:r>
              <a:rPr lang="de-DE" dirty="0"/>
              <a:t>n nächsten Präsentationsabschnitt</a:t>
            </a:r>
          </a:p>
        </p:txBody>
      </p:sp>
      <p:cxnSp>
        <p:nvCxnSpPr>
          <p:cNvPr id="8" name="Gerade Verbindung 14"/>
          <p:cNvCxnSpPr/>
          <p:nvPr/>
        </p:nvCxnSpPr>
        <p:spPr>
          <a:xfrm>
            <a:off x="0" y="6123216"/>
            <a:ext cx="121920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feld 11"/>
          <p:cNvSpPr txBox="1"/>
          <p:nvPr/>
        </p:nvSpPr>
        <p:spPr>
          <a:xfrm>
            <a:off x="10750549" y="6331116"/>
            <a:ext cx="704850" cy="369332"/>
          </a:xfrm>
          <a:prstGeom prst="rect">
            <a:avLst/>
          </a:prstGeom>
          <a:noFill/>
        </p:spPr>
        <p:txBody>
          <a:bodyPr wrap="square" lIns="0" tIns="0" rIns="0" bIns="0" rtlCol="0" anchor="b">
            <a:spAutoFit/>
          </a:bodyPr>
          <a:lstStyle/>
          <a:p>
            <a:pPr marL="0" marR="0" lvl="0" indent="0" algn="r" defTabSz="914269" rtl="0" eaLnBrk="1" fontAlgn="auto" latinLnBrk="0" hangingPunct="1">
              <a:lnSpc>
                <a:spcPct val="100000"/>
              </a:lnSpc>
              <a:spcBef>
                <a:spcPts val="0"/>
              </a:spcBef>
              <a:spcAft>
                <a:spcPts val="0"/>
              </a:spcAft>
              <a:buClrTx/>
              <a:buSzTx/>
              <a:buFontTx/>
              <a:buNone/>
              <a:tabLst/>
              <a:defRPr/>
            </a:pPr>
            <a:br>
              <a:rPr lang="de-DE" sz="800" dirty="0">
                <a:solidFill>
                  <a:schemeClr val="bg2"/>
                </a:solidFill>
                <a:latin typeface="Roboto Condensed" panose="02000000000000000000" pitchFamily="2" charset="0"/>
                <a:ea typeface="Roboto Condensed" panose="02000000000000000000" pitchFamily="2" charset="0"/>
                <a:cs typeface="Open Sans" panose="020B0606030504020204" pitchFamily="34" charset="0"/>
              </a:rPr>
            </a:br>
            <a:fld id="{38F97D41-8991-4148-BA02-56FEE4AAF2CC}" type="slidenum">
              <a:rPr lang="de-DE" sz="800" baseline="0" smtClean="0">
                <a:solidFill>
                  <a:schemeClr val="bg2"/>
                </a:solidFill>
                <a:latin typeface="Roboto Condensed" panose="02000000000000000000" pitchFamily="2" charset="0"/>
                <a:ea typeface="Roboto Condensed" panose="02000000000000000000" pitchFamily="2" charset="0"/>
                <a:cs typeface="Open Sans" panose="020B0606030504020204" pitchFamily="34" charset="0"/>
              </a:rPr>
              <a:pPr marL="0" marR="0" lvl="0" indent="0" algn="r" defTabSz="914269" rtl="0" eaLnBrk="1" fontAlgn="auto" latinLnBrk="0" hangingPunct="1">
                <a:lnSpc>
                  <a:spcPct val="100000"/>
                </a:lnSpc>
                <a:spcBef>
                  <a:spcPts val="0"/>
                </a:spcBef>
                <a:spcAft>
                  <a:spcPts val="0"/>
                </a:spcAft>
                <a:buClrTx/>
                <a:buSzTx/>
                <a:buFontTx/>
                <a:buNone/>
                <a:tabLst/>
                <a:defRPr/>
              </a:pPr>
              <a:t>‹Nr.›</a:t>
            </a:fld>
            <a:endParaRPr lang="de-DE" sz="800" baseline="0" dirty="0">
              <a:solidFill>
                <a:schemeClr val="bg2"/>
              </a:solidFill>
              <a:latin typeface="Roboto Condensed" panose="02000000000000000000" pitchFamily="2" charset="0"/>
              <a:ea typeface="Roboto Condensed" panose="02000000000000000000" pitchFamily="2" charset="0"/>
              <a:cs typeface="Open Sans" panose="020B0606030504020204" pitchFamily="34" charset="0"/>
            </a:endParaRPr>
          </a:p>
          <a:p>
            <a:pPr marL="0" marR="0" lvl="0" indent="0" algn="r" defTabSz="914269" rtl="0" eaLnBrk="1" fontAlgn="auto" latinLnBrk="0" hangingPunct="1">
              <a:lnSpc>
                <a:spcPct val="100000"/>
              </a:lnSpc>
              <a:spcBef>
                <a:spcPts val="0"/>
              </a:spcBef>
              <a:spcAft>
                <a:spcPts val="0"/>
              </a:spcAft>
              <a:buClrTx/>
              <a:buSzTx/>
              <a:buFontTx/>
              <a:buNone/>
              <a:tabLst/>
              <a:defRPr/>
            </a:pPr>
            <a:endParaRPr lang="de-DE" sz="800" dirty="0">
              <a:solidFill>
                <a:schemeClr val="bg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Titelplatzhalter 1"/>
          <p:cNvSpPr>
            <a:spLocks noGrp="1"/>
          </p:cNvSpPr>
          <p:nvPr>
            <p:ph type="title"/>
          </p:nvPr>
        </p:nvSpPr>
        <p:spPr>
          <a:xfrm>
            <a:off x="874712" y="346075"/>
            <a:ext cx="10580687" cy="684213"/>
          </a:xfrm>
          <a:prstGeom prst="rect">
            <a:avLst/>
          </a:prstGeom>
          <a:ln>
            <a:noFill/>
          </a:ln>
        </p:spPr>
        <p:txBody>
          <a:bodyPr vert="horz" lIns="0" tIns="0" rIns="0" bIns="0" rtlCol="0" anchor="t" anchorCtr="0">
            <a:noAutofit/>
          </a:bodyPr>
          <a:lstStyle/>
          <a:p>
            <a:r>
              <a:rPr lang="de-DE" dirty="0"/>
              <a:t>Das ist eine Überschrift</a:t>
            </a:r>
            <a:br>
              <a:rPr lang="de-DE" dirty="0"/>
            </a:br>
            <a:r>
              <a:rPr lang="de-DE" dirty="0"/>
              <a:t>in zwei Zeilen</a:t>
            </a:r>
          </a:p>
        </p:txBody>
      </p:sp>
      <p:pic>
        <p:nvPicPr>
          <p:cNvPr id="9" name="Picture 2">
            <a:extLst>
              <a:ext uri="{FF2B5EF4-FFF2-40B4-BE49-F238E27FC236}">
                <a16:creationId xmlns:a16="http://schemas.microsoft.com/office/drawing/2014/main" id="{8FF6836D-B253-4C74-9F49-73CDC8218E37}"/>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428434" y="6292849"/>
            <a:ext cx="1047454" cy="360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hteck 10">
            <a:extLst>
              <a:ext uri="{FF2B5EF4-FFF2-40B4-BE49-F238E27FC236}">
                <a16:creationId xmlns:a16="http://schemas.microsoft.com/office/drawing/2014/main" id="{634FD132-54B8-4850-A8F4-E78F78169678}"/>
              </a:ext>
            </a:extLst>
          </p:cNvPr>
          <p:cNvSpPr/>
          <p:nvPr/>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3" name="Grafik 12">
            <a:extLst>
              <a:ext uri="{FF2B5EF4-FFF2-40B4-BE49-F238E27FC236}">
                <a16:creationId xmlns:a16="http://schemas.microsoft.com/office/drawing/2014/main" id="{F86F2BB9-CD95-4438-AB2D-88644AE0C3CF}"/>
              </a:ext>
            </a:extLst>
          </p:cNvPr>
          <p:cNvPicPr preferRelativeResize="0">
            <a:picLocks/>
          </p:cNvPicPr>
          <p:nvPr/>
        </p:nvPicPr>
        <p:blipFill>
          <a:blip r:embed="rId15"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pic>
        <p:nvPicPr>
          <p:cNvPr id="15" name="Picture 2">
            <a:extLst>
              <a:ext uri="{FF2B5EF4-FFF2-40B4-BE49-F238E27FC236}">
                <a16:creationId xmlns:a16="http://schemas.microsoft.com/office/drawing/2014/main" id="{1CB9C2D5-BCD1-4A83-9979-EE9686CE6625}"/>
              </a:ext>
            </a:extLst>
          </p:cNvPr>
          <p:cNvPicPr>
            <a:picLocks noChangeAspect="1" noChangeArrowheads="1"/>
          </p:cNvPicPr>
          <p:nvPr userDrawn="1"/>
        </p:nvPicPr>
        <p:blipFill>
          <a:blip r:embed="rId14" cstate="print">
            <a:extLst>
              <a:ext uri="{28A0092B-C50C-407E-A947-70E740481C1C}">
                <a14:useLocalDpi xmlns:a14="http://schemas.microsoft.com/office/drawing/2010/main" val="0"/>
              </a:ext>
            </a:extLst>
          </a:blip>
          <a:stretch>
            <a:fillRect/>
          </a:stretch>
        </p:blipFill>
        <p:spPr bwMode="auto">
          <a:xfrm>
            <a:off x="428434" y="6292849"/>
            <a:ext cx="1047454" cy="360000"/>
          </a:xfrm>
          <a:prstGeom prst="rect">
            <a:avLst/>
          </a:prstGeom>
          <a:noFill/>
          <a:extLst>
            <a:ext uri="{909E8E84-426E-40DD-AFC4-6F175D3DCCD1}">
              <a14:hiddenFill xmlns:a14="http://schemas.microsoft.com/office/drawing/2010/main">
                <a:solidFill>
                  <a:srgbClr val="FFFFFF"/>
                </a:solidFill>
              </a14:hiddenFill>
            </a:ext>
          </a:extLst>
        </p:spPr>
      </p:pic>
      <p:sp>
        <p:nvSpPr>
          <p:cNvPr id="16" name="Rechteck 15">
            <a:extLst>
              <a:ext uri="{FF2B5EF4-FFF2-40B4-BE49-F238E27FC236}">
                <a16:creationId xmlns:a16="http://schemas.microsoft.com/office/drawing/2014/main" id="{C8486C5E-3F25-4382-A6E0-8A6FE6555E16}"/>
              </a:ext>
            </a:extLst>
          </p:cNvPr>
          <p:cNvSpPr/>
          <p:nvPr userDrawn="1"/>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7" name="Grafik 16">
            <a:extLst>
              <a:ext uri="{FF2B5EF4-FFF2-40B4-BE49-F238E27FC236}">
                <a16:creationId xmlns:a16="http://schemas.microsoft.com/office/drawing/2014/main" id="{0B63DC01-E3D0-4BAF-A8E1-3EAF08BE2402}"/>
              </a:ext>
            </a:extLst>
          </p:cNvPr>
          <p:cNvPicPr preferRelativeResize="0">
            <a:picLocks/>
          </p:cNvPicPr>
          <p:nvPr userDrawn="1"/>
        </p:nvPicPr>
        <p:blipFill>
          <a:blip r:embed="rId15"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Tree>
    <p:extLst>
      <p:ext uri="{BB962C8B-B14F-4D97-AF65-F5344CB8AC3E}">
        <p14:creationId xmlns:p14="http://schemas.microsoft.com/office/powerpoint/2010/main" val="1946411548"/>
      </p:ext>
    </p:extLst>
  </p:cSld>
  <p:clrMap bg1="lt1" tx1="dk1" bg2="lt2" tx2="dk2" accent1="accent1" accent2="accent2" accent3="accent3" accent4="accent4" accent5="accent5" accent6="accent6" hlink="hlink" folHlink="folHlink"/>
  <p:sldLayoutIdLst>
    <p:sldLayoutId id="2147483905" r:id="rId1"/>
    <p:sldLayoutId id="2147483892" r:id="rId2"/>
    <p:sldLayoutId id="2147483906" r:id="rId3"/>
    <p:sldLayoutId id="2147483907" r:id="rId4"/>
    <p:sldLayoutId id="2147483908" r:id="rId5"/>
    <p:sldLayoutId id="2147483909" r:id="rId6"/>
    <p:sldLayoutId id="2147483910" r:id="rId7"/>
    <p:sldLayoutId id="2147483911" r:id="rId8"/>
    <p:sldLayoutId id="2147483912" r:id="rId9"/>
    <p:sldLayoutId id="2147483913" r:id="rId10"/>
    <p:sldLayoutId id="2147483914" r:id="rId11"/>
    <p:sldLayoutId id="2147483895" r:id="rId12"/>
  </p:sldLayoutIdLst>
  <p:hf hdr="0"/>
  <p:txStyles>
    <p:titleStyle>
      <a:lvl1pPr algn="l" defTabSz="914269" rtl="0" eaLnBrk="1" latinLnBrk="0" hangingPunct="1">
        <a:spcBef>
          <a:spcPct val="0"/>
        </a:spcBef>
        <a:buNone/>
        <a:defRPr sz="2400" b="1" kern="1200" baseline="0">
          <a:solidFill>
            <a:schemeClr val="tx2"/>
          </a:solidFill>
          <a:latin typeface="Palatino Linotype" panose="02040502050505030304" pitchFamily="18" charset="0"/>
          <a:ea typeface="+mj-ea"/>
          <a:cs typeface="+mj-cs"/>
        </a:defRPr>
      </a:lvl1pPr>
    </p:titleStyle>
    <p:body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1pPr>
      <a:lvl2pPr marL="7200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2pPr>
      <a:lvl3pPr marL="468000" marR="0"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3pPr>
      <a:lvl4pPr marL="576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4pPr>
      <a:lvl5pPr marL="648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baseline="0">
          <a:solidFill>
            <a:schemeClr val="tx2"/>
          </a:solidFill>
          <a:latin typeface="Roboto Condensed" panose="02000000000000000000" pitchFamily="2" charset="0"/>
          <a:ea typeface="Roboto Condensed" panose="02000000000000000000" pitchFamily="2" charset="0"/>
          <a:cs typeface="+mn-cs"/>
        </a:defRPr>
      </a:lvl5pPr>
      <a:lvl6pPr marL="358775"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3200" b="1" kern="1200">
          <a:solidFill>
            <a:schemeClr val="bg1"/>
          </a:solidFill>
          <a:latin typeface="+mn-lt"/>
          <a:ea typeface="+mn-ea"/>
          <a:cs typeface="+mn-cs"/>
        </a:defRPr>
      </a:lvl6pPr>
      <a:lvl7pPr marL="815923" indent="-457200" algn="l" defTabSz="914269" rtl="0" eaLnBrk="1" latinLnBrk="0" hangingPunct="1">
        <a:spcBef>
          <a:spcPts val="0"/>
        </a:spcBef>
        <a:buFont typeface="Arial" panose="020B0604020202020204" pitchFamily="34" charset="0"/>
        <a:buChar char="•"/>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269" rtl="0" eaLnBrk="1" latinLnBrk="0" hangingPunct="1">
        <a:defRPr sz="1800" kern="1200">
          <a:solidFill>
            <a:schemeClr val="tx1"/>
          </a:solidFill>
          <a:latin typeface="+mn-lt"/>
          <a:ea typeface="+mn-ea"/>
          <a:cs typeface="+mn-cs"/>
        </a:defRPr>
      </a:lvl1pPr>
      <a:lvl2pPr marL="457135" algn="l" defTabSz="914269" rtl="0" eaLnBrk="1" latinLnBrk="0" hangingPunct="1">
        <a:defRPr sz="1800" kern="1200">
          <a:solidFill>
            <a:schemeClr val="tx1"/>
          </a:solidFill>
          <a:latin typeface="+mn-lt"/>
          <a:ea typeface="+mn-ea"/>
          <a:cs typeface="+mn-cs"/>
        </a:defRPr>
      </a:lvl2pPr>
      <a:lvl3pPr marL="914269" algn="l" defTabSz="914269" rtl="0" eaLnBrk="1" latinLnBrk="0" hangingPunct="1">
        <a:defRPr sz="1800" kern="1200">
          <a:solidFill>
            <a:schemeClr val="tx1"/>
          </a:solidFill>
          <a:latin typeface="+mn-lt"/>
          <a:ea typeface="+mn-ea"/>
          <a:cs typeface="+mn-cs"/>
        </a:defRPr>
      </a:lvl3pPr>
      <a:lvl4pPr marL="1371402" algn="l" defTabSz="914269" rtl="0" eaLnBrk="1" latinLnBrk="0" hangingPunct="1">
        <a:defRPr sz="1800" kern="1200">
          <a:solidFill>
            <a:schemeClr val="tx1"/>
          </a:solidFill>
          <a:latin typeface="+mn-lt"/>
          <a:ea typeface="+mn-ea"/>
          <a:cs typeface="+mn-cs"/>
        </a:defRPr>
      </a:lvl4pPr>
      <a:lvl5pPr marL="1828534" algn="l" defTabSz="914269" rtl="0" eaLnBrk="1" latinLnBrk="0" hangingPunct="1">
        <a:defRPr sz="1800" kern="1200">
          <a:solidFill>
            <a:schemeClr val="tx1"/>
          </a:solidFill>
          <a:latin typeface="+mn-lt"/>
          <a:ea typeface="+mn-ea"/>
          <a:cs typeface="+mn-cs"/>
        </a:defRPr>
      </a:lvl5pPr>
      <a:lvl6pPr marL="2285670" algn="l" defTabSz="914269" rtl="0" eaLnBrk="1" latinLnBrk="0" hangingPunct="1">
        <a:defRPr sz="1800" kern="1200">
          <a:solidFill>
            <a:schemeClr val="tx1"/>
          </a:solidFill>
          <a:latin typeface="+mn-lt"/>
          <a:ea typeface="+mn-ea"/>
          <a:cs typeface="+mn-cs"/>
        </a:defRPr>
      </a:lvl6pPr>
      <a:lvl7pPr marL="2742803" algn="l" defTabSz="914269" rtl="0" eaLnBrk="1" latinLnBrk="0" hangingPunct="1">
        <a:defRPr sz="1800" kern="1200">
          <a:solidFill>
            <a:schemeClr val="tx1"/>
          </a:solidFill>
          <a:latin typeface="+mn-lt"/>
          <a:ea typeface="+mn-ea"/>
          <a:cs typeface="+mn-cs"/>
        </a:defRPr>
      </a:lvl7pPr>
      <a:lvl8pPr marL="3199936" algn="l" defTabSz="914269" rtl="0" eaLnBrk="1" latinLnBrk="0" hangingPunct="1">
        <a:defRPr sz="1800" kern="1200">
          <a:solidFill>
            <a:schemeClr val="tx1"/>
          </a:solidFill>
          <a:latin typeface="+mn-lt"/>
          <a:ea typeface="+mn-ea"/>
          <a:cs typeface="+mn-cs"/>
        </a:defRPr>
      </a:lvl8pPr>
      <a:lvl9pPr marL="3657070" algn="l" defTabSz="91426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6" pos="992">
          <p15:clr>
            <a:srgbClr val="F26B43"/>
          </p15:clr>
        </p15:guide>
        <p15:guide id="7" pos="1120">
          <p15:clr>
            <a:srgbClr val="F26B43"/>
          </p15:clr>
        </p15:guide>
        <p15:guide id="8" pos="1676">
          <p15:clr>
            <a:srgbClr val="F26B43"/>
          </p15:clr>
        </p15:guide>
        <p15:guide id="9" pos="1556">
          <p15:clr>
            <a:srgbClr val="F26B43"/>
          </p15:clr>
        </p15:guide>
        <p15:guide id="10" pos="2252">
          <p15:clr>
            <a:srgbClr val="F26B43"/>
          </p15:clr>
        </p15:guide>
        <p15:guide id="11" pos="2128">
          <p15:clr>
            <a:srgbClr val="F26B43"/>
          </p15:clr>
        </p15:guide>
        <p15:guide id="16" pos="3824">
          <p15:clr>
            <a:srgbClr val="F26B43"/>
          </p15:clr>
        </p15:guide>
        <p15:guide id="17" pos="3948">
          <p15:clr>
            <a:srgbClr val="F26B43"/>
          </p15:clr>
        </p15:guide>
        <p15:guide id="20" pos="4384">
          <p15:clr>
            <a:srgbClr val="F26B43"/>
          </p15:clr>
        </p15:guide>
        <p15:guide id="21" pos="4508">
          <p15:clr>
            <a:srgbClr val="F26B43"/>
          </p15:clr>
        </p15:guide>
        <p15:guide id="22" pos="6780">
          <p15:clr>
            <a:srgbClr val="F26B43"/>
          </p15:clr>
        </p15:guide>
        <p15:guide id="23" pos="6656">
          <p15:clr>
            <a:srgbClr val="F26B43"/>
          </p15:clr>
        </p15:guide>
        <p15:guide id="24" pos="4960">
          <p15:clr>
            <a:srgbClr val="F26B43"/>
          </p15:clr>
        </p15:guide>
        <p15:guide id="25" pos="5084">
          <p15:clr>
            <a:srgbClr val="F26B43"/>
          </p15:clr>
        </p15:guide>
        <p15:guide id="30" orient="horz" pos="538">
          <p15:clr>
            <a:srgbClr val="F26B43"/>
          </p15:clr>
        </p15:guide>
        <p15:guide id="31" pos="551">
          <p15:clr>
            <a:srgbClr val="F26B43"/>
          </p15:clr>
        </p15:guide>
        <p15:guide id="39" pos="6092">
          <p15:clr>
            <a:srgbClr val="F26B43"/>
          </p15:clr>
        </p15:guide>
        <p15:guide id="40" pos="6216">
          <p15:clr>
            <a:srgbClr val="F26B43"/>
          </p15:clr>
        </p15:guide>
        <p15:guide id="41" pos="2692">
          <p15:clr>
            <a:srgbClr val="F26B43"/>
          </p15:clr>
        </p15:guide>
        <p15:guide id="42" pos="2808">
          <p15:clr>
            <a:srgbClr val="F26B43"/>
          </p15:clr>
        </p15:guide>
        <p15:guide id="43" pos="3260">
          <p15:clr>
            <a:srgbClr val="F26B43"/>
          </p15:clr>
        </p15:guide>
        <p15:guide id="44" pos="3380">
          <p15:clr>
            <a:srgbClr val="F26B43"/>
          </p15:clr>
        </p15:guide>
        <p15:guide id="50" pos="5520">
          <p15:clr>
            <a:srgbClr val="F26B43"/>
          </p15:clr>
        </p15:guide>
        <p15:guide id="52" orient="horz" pos="933">
          <p15:clr>
            <a:srgbClr val="F26B43"/>
          </p15:clr>
        </p15:guide>
        <p15:guide id="53" orient="horz" pos="759">
          <p15:clr>
            <a:srgbClr val="F26B43"/>
          </p15:clr>
        </p15:guide>
        <p15:guide id="58" orient="horz" pos="218">
          <p15:clr>
            <a:srgbClr val="F26B43"/>
          </p15:clr>
        </p15:guide>
        <p15:guide id="59" orient="horz" pos="3680">
          <p15:clr>
            <a:srgbClr val="F26B43"/>
          </p15:clr>
        </p15:guide>
        <p15:guide id="60" orient="horz" pos="3861">
          <p15:clr>
            <a:srgbClr val="F26B43"/>
          </p15:clr>
        </p15:guide>
        <p15:guide id="62" orient="horz" pos="2130">
          <p15:clr>
            <a:srgbClr val="F26B43"/>
          </p15:clr>
        </p15:guide>
        <p15:guide id="65" pos="5648">
          <p15:clr>
            <a:srgbClr val="F26B43"/>
          </p15:clr>
        </p15:guide>
        <p15:guide id="66" orient="horz" pos="649">
          <p15:clr>
            <a:srgbClr val="F26B43"/>
          </p15:clr>
        </p15:guide>
        <p15:guide id="67" pos="7216">
          <p15:clr>
            <a:srgbClr val="F26B43"/>
          </p15:clr>
        </p15:guide>
        <p15:guide id="69" orient="horz" pos="3988">
          <p15:clr>
            <a:srgbClr val="F26B43"/>
          </p15:clr>
        </p15:guide>
        <p15:guide id="70" orient="horz" pos="4196">
          <p15:clr>
            <a:srgbClr val="F26B43"/>
          </p15:clr>
        </p15:guide>
        <p15:guide id="71" pos="318">
          <p15:clr>
            <a:srgbClr val="F26B43"/>
          </p15:clr>
        </p15:guide>
        <p15:guide id="72" orient="horz" pos="411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5.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5.svg"/></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5.sv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3.xml"/><Relationship Id="rId5" Type="http://schemas.openxmlformats.org/officeDocument/2006/relationships/image" Target="../media/image20.sv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8" Type="http://schemas.openxmlformats.org/officeDocument/2006/relationships/hyperlink" Target="https://doi.org/10.1177/17540739211022035" TargetMode="External"/><Relationship Id="rId3" Type="http://schemas.openxmlformats.org/officeDocument/2006/relationships/hyperlink" Target="https://doi.org/10.1111/bjop.12684" TargetMode="External"/><Relationship Id="rId7" Type="http://schemas.openxmlformats.org/officeDocument/2006/relationships/hyperlink" Target="https://doi.org/10.1371/journal.pone.0052508"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https://api.semanticscholar.org/CorpusID:14929345" TargetMode="External"/><Relationship Id="rId5" Type="http://schemas.openxmlformats.org/officeDocument/2006/relationships/hyperlink" Target="https://doi.org/10.1109/APSIPA.2013.6694355" TargetMode="External"/><Relationship Id="rId4" Type="http://schemas.openxmlformats.org/officeDocument/2006/relationships/hyperlink" Target="https://doi.org/10.1037/emo0000770"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doi.org/10.1080/02699931.2023.2200920" TargetMode="External"/><Relationship Id="rId2" Type="http://schemas.openxmlformats.org/officeDocument/2006/relationships/hyperlink" Target="https://doi.org/10.1371/journal.pone.0089642" TargetMode="External"/><Relationship Id="rId1" Type="http://schemas.openxmlformats.org/officeDocument/2006/relationships/slideLayout" Target="../slideLayouts/slideLayout3.xml"/><Relationship Id="rId6" Type="http://schemas.openxmlformats.org/officeDocument/2006/relationships/hyperlink" Target="https://doi.org/10.1146/annurev-psych-032323-051354" TargetMode="External"/><Relationship Id="rId5" Type="http://schemas.openxmlformats.org/officeDocument/2006/relationships/hyperlink" Target="https://doi.org/10.1007/s10484-020-09502-y" TargetMode="External"/><Relationship Id="rId4" Type="http://schemas.openxmlformats.org/officeDocument/2006/relationships/hyperlink" Target="https://doi.org/10.1177/17540739211022803" TargetMode="Externa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audio" Target="../media/media4.wav"/><Relationship Id="rId13" Type="http://schemas.microsoft.com/office/2007/relationships/media" Target="../media/media7.wav"/><Relationship Id="rId18" Type="http://schemas.openxmlformats.org/officeDocument/2006/relationships/image" Target="../media/image8.png"/><Relationship Id="rId3" Type="http://schemas.microsoft.com/office/2007/relationships/media" Target="../media/media2.wav"/><Relationship Id="rId7" Type="http://schemas.microsoft.com/office/2007/relationships/media" Target="../media/media4.wav"/><Relationship Id="rId12" Type="http://schemas.openxmlformats.org/officeDocument/2006/relationships/audio" Target="../media/media6.wav"/><Relationship Id="rId17" Type="http://schemas.openxmlformats.org/officeDocument/2006/relationships/image" Target="../media/image7.png"/><Relationship Id="rId2" Type="http://schemas.openxmlformats.org/officeDocument/2006/relationships/audio" Target="../media/media1.wav"/><Relationship Id="rId16" Type="http://schemas.openxmlformats.org/officeDocument/2006/relationships/notesSlide" Target="../notesSlides/notesSlide4.xml"/><Relationship Id="rId1" Type="http://schemas.microsoft.com/office/2007/relationships/media" Target="../media/media1.wav"/><Relationship Id="rId6" Type="http://schemas.openxmlformats.org/officeDocument/2006/relationships/audio" Target="../media/media3.wav"/><Relationship Id="rId11" Type="http://schemas.microsoft.com/office/2007/relationships/media" Target="../media/media6.wav"/><Relationship Id="rId5" Type="http://schemas.microsoft.com/office/2007/relationships/media" Target="../media/media3.wav"/><Relationship Id="rId15" Type="http://schemas.openxmlformats.org/officeDocument/2006/relationships/slideLayout" Target="../slideLayouts/slideLayout3.xml"/><Relationship Id="rId10" Type="http://schemas.openxmlformats.org/officeDocument/2006/relationships/audio" Target="../media/media5.wav"/><Relationship Id="rId4" Type="http://schemas.openxmlformats.org/officeDocument/2006/relationships/audio" Target="../media/media2.wav"/><Relationship Id="rId9" Type="http://schemas.microsoft.com/office/2007/relationships/media" Target="../media/media5.wav"/><Relationship Id="rId14" Type="http://schemas.openxmlformats.org/officeDocument/2006/relationships/audio" Target="../media/media7.wav"/></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CFC32A85-9D64-E33C-18CD-71338A383DC4}"/>
              </a:ext>
            </a:extLst>
          </p:cNvPr>
          <p:cNvSpPr txBox="1"/>
          <p:nvPr/>
        </p:nvSpPr>
        <p:spPr>
          <a:xfrm>
            <a:off x="592218" y="3907542"/>
            <a:ext cx="8956227" cy="1578858"/>
          </a:xfrm>
          <a:prstGeom prst="rect">
            <a:avLst/>
          </a:prstGeom>
          <a:noFill/>
        </p:spPr>
        <p:txBody>
          <a:bodyPr wrap="square" lIns="0" tIns="0" rIns="0" bIns="0" rtlCol="0">
            <a:noAutofit/>
          </a:bodyPr>
          <a:lstStyle/>
          <a:p>
            <a:r>
              <a:rPr lang="en-US" sz="2800" dirty="0">
                <a:solidFill>
                  <a:srgbClr val="002F5D"/>
                </a:solidFill>
                <a:latin typeface="Palatino Linotype" panose="02040502050505030304" pitchFamily="18" charset="0"/>
              </a:rPr>
              <a:t>Differences in vocal emotion perception between </a:t>
            </a:r>
          </a:p>
          <a:p>
            <a:r>
              <a:rPr lang="en-US" sz="2800" dirty="0">
                <a:solidFill>
                  <a:srgbClr val="002F5D"/>
                </a:solidFill>
                <a:latin typeface="Palatino Linotype" panose="02040502050505030304" pitchFamily="18" charset="0"/>
              </a:rPr>
              <a:t>amateur singers and instrumentalists </a:t>
            </a:r>
            <a:endParaRPr lang="de-DE" sz="9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a:p>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 </a:t>
            </a:r>
          </a:p>
          <a:p>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April 29th 2025 | Jessica Dethloff, Dr. Christine Nussbaum</a:t>
            </a:r>
            <a:endParaRPr lang="de-DE" sz="24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868022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81C05B1-B7BC-E5B4-E0BA-A04943636A7E}"/>
              </a:ext>
            </a:extLst>
          </p:cNvPr>
          <p:cNvSpPr>
            <a:spLocks noGrp="1"/>
          </p:cNvSpPr>
          <p:nvPr>
            <p:ph type="title"/>
          </p:nvPr>
        </p:nvSpPr>
        <p:spPr/>
        <p:txBody>
          <a:bodyPr/>
          <a:lstStyle/>
          <a:p>
            <a:r>
              <a:rPr lang="de-DE" dirty="0" err="1"/>
              <a:t>Hypotheses</a:t>
            </a:r>
            <a:endParaRPr lang="de-DE" dirty="0"/>
          </a:p>
        </p:txBody>
      </p:sp>
      <p:sp>
        <p:nvSpPr>
          <p:cNvPr id="3" name="Textplatzhalter 2">
            <a:extLst>
              <a:ext uri="{FF2B5EF4-FFF2-40B4-BE49-F238E27FC236}">
                <a16:creationId xmlns:a16="http://schemas.microsoft.com/office/drawing/2014/main" id="{2828C0F0-54CA-014F-D5F9-011C26C5D4F8}"/>
              </a:ext>
            </a:extLst>
          </p:cNvPr>
          <p:cNvSpPr>
            <a:spLocks noGrp="1"/>
          </p:cNvSpPr>
          <p:nvPr>
            <p:ph sz="quarter" idx="10"/>
          </p:nvPr>
        </p:nvSpPr>
        <p:spPr>
          <a:xfrm>
            <a:off x="874711" y="1484313"/>
            <a:ext cx="8040689" cy="4344987"/>
          </a:xfrm>
        </p:spPr>
        <p:txBody>
          <a:bodyPr/>
          <a:lstStyle/>
          <a:p>
            <a:pPr>
              <a:spcAft>
                <a:spcPts val="800"/>
              </a:spcAft>
            </a:pPr>
            <a:r>
              <a:rPr lang="en-US" sz="2000" b="1" dirty="0">
                <a:effectLst/>
                <a:cs typeface="Roboto Condensed" panose="02000000000000000000" pitchFamily="2" charset="0"/>
              </a:rPr>
              <a:t>Singers vs. </a:t>
            </a:r>
            <a:r>
              <a:rPr lang="en-US" sz="2000" b="1" dirty="0">
                <a:cs typeface="Roboto Condensed" panose="02000000000000000000" pitchFamily="2" charset="0"/>
              </a:rPr>
              <a:t>I</a:t>
            </a:r>
            <a:r>
              <a:rPr lang="en-US" sz="2000" b="1" dirty="0">
                <a:effectLst/>
                <a:cs typeface="Roboto Condensed" panose="02000000000000000000" pitchFamily="2" charset="0"/>
              </a:rPr>
              <a:t>nstrumentalists</a:t>
            </a:r>
          </a:p>
          <a:p>
            <a:pPr marL="342900" indent="-342900">
              <a:spcAft>
                <a:spcPts val="800"/>
              </a:spcAft>
              <a:buFont typeface="Arial" panose="020B0604020202020204" pitchFamily="34" charset="0"/>
              <a:buChar char="•"/>
            </a:pPr>
            <a:r>
              <a:rPr lang="en-US" sz="2000" b="1" dirty="0">
                <a:effectLst/>
                <a:cs typeface="Roboto Condensed" panose="02000000000000000000" pitchFamily="2" charset="0"/>
              </a:rPr>
              <a:t>H1:</a:t>
            </a:r>
            <a:r>
              <a:rPr lang="en-US" sz="2000" dirty="0">
                <a:effectLst/>
                <a:cs typeface="Roboto Condensed" panose="02000000000000000000" pitchFamily="2" charset="0"/>
              </a:rPr>
              <a:t> NO difference between singers and instrumentalists in overall vocal emotion recognition performance. </a:t>
            </a:r>
            <a:endParaRPr lang="de-DE" sz="2000" dirty="0">
              <a:effectLst/>
              <a:cs typeface="Roboto Condensed" panose="02000000000000000000" pitchFamily="2" charset="0"/>
            </a:endParaRPr>
          </a:p>
          <a:p>
            <a:pPr marL="342900" indent="-342900">
              <a:spcAft>
                <a:spcPts val="800"/>
              </a:spcAft>
              <a:buFont typeface="Arial" panose="020B0604020202020204" pitchFamily="34" charset="0"/>
              <a:buChar char="•"/>
            </a:pPr>
            <a:r>
              <a:rPr lang="en-US" sz="2000" b="1" dirty="0">
                <a:effectLst/>
                <a:cs typeface="Roboto Condensed" panose="02000000000000000000" pitchFamily="2" charset="0"/>
              </a:rPr>
              <a:t>H2:</a:t>
            </a:r>
            <a:r>
              <a:rPr lang="en-US" sz="2000" dirty="0">
                <a:effectLst/>
                <a:cs typeface="Roboto Condensed" panose="02000000000000000000" pitchFamily="2" charset="0"/>
              </a:rPr>
              <a:t> NO difference between singers and instrumentalists in vocal emotion recognition performance based on timbre and F0 cues only.</a:t>
            </a:r>
          </a:p>
          <a:p>
            <a:pPr marL="342900" indent="-342900">
              <a:lnSpc>
                <a:spcPct val="107000"/>
              </a:lnSpc>
              <a:spcAft>
                <a:spcPts val="800"/>
              </a:spcAft>
              <a:buFont typeface="Arial" panose="020B0604020202020204" pitchFamily="34" charset="0"/>
              <a:buChar char="•"/>
            </a:pPr>
            <a:endParaRPr lang="de-DE" sz="2000" dirty="0">
              <a:cs typeface="Roboto Condensed" panose="02000000000000000000" pitchFamily="2" charset="0"/>
            </a:endParaRPr>
          </a:p>
        </p:txBody>
      </p:sp>
    </p:spTree>
    <p:extLst>
      <p:ext uri="{BB962C8B-B14F-4D97-AF65-F5344CB8AC3E}">
        <p14:creationId xmlns:p14="http://schemas.microsoft.com/office/powerpoint/2010/main" val="1998230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5E8DBC2-4651-901B-9618-20597D564C85}"/>
              </a:ext>
            </a:extLst>
          </p:cNvPr>
          <p:cNvSpPr>
            <a:spLocks noGrp="1"/>
          </p:cNvSpPr>
          <p:nvPr>
            <p:ph type="title"/>
          </p:nvPr>
        </p:nvSpPr>
        <p:spPr/>
        <p:txBody>
          <a:bodyPr/>
          <a:lstStyle/>
          <a:p>
            <a:r>
              <a:rPr lang="de-DE" dirty="0" err="1"/>
              <a:t>Results</a:t>
            </a:r>
            <a:r>
              <a:rPr lang="de-DE" dirty="0"/>
              <a:t> </a:t>
            </a:r>
            <a:br>
              <a:rPr lang="de-DE" b="0" dirty="0"/>
            </a:br>
            <a:r>
              <a:rPr lang="de-DE" b="0" dirty="0"/>
              <a:t>Musical Skills</a:t>
            </a:r>
          </a:p>
        </p:txBody>
      </p:sp>
      <p:sp>
        <p:nvSpPr>
          <p:cNvPr id="3" name="Inhaltsplatzhalter 2">
            <a:extLst>
              <a:ext uri="{FF2B5EF4-FFF2-40B4-BE49-F238E27FC236}">
                <a16:creationId xmlns:a16="http://schemas.microsoft.com/office/drawing/2014/main" id="{83AC9DDB-13BD-CAF7-D614-D4F87C51F16A}"/>
              </a:ext>
            </a:extLst>
          </p:cNvPr>
          <p:cNvSpPr>
            <a:spLocks noGrp="1"/>
          </p:cNvSpPr>
          <p:nvPr>
            <p:ph sz="quarter" idx="10"/>
          </p:nvPr>
        </p:nvSpPr>
        <p:spPr>
          <a:xfrm>
            <a:off x="10234863" y="1290727"/>
            <a:ext cx="1220535" cy="4538573"/>
          </a:xfrm>
        </p:spPr>
        <p:txBody>
          <a:bodyPr/>
          <a:lstStyle/>
          <a:p>
            <a:endParaRPr lang="de-DE" dirty="0"/>
          </a:p>
        </p:txBody>
      </p:sp>
      <p:pic>
        <p:nvPicPr>
          <p:cNvPr id="5" name="Grafik 4">
            <a:extLst>
              <a:ext uri="{FF2B5EF4-FFF2-40B4-BE49-F238E27FC236}">
                <a16:creationId xmlns:a16="http://schemas.microsoft.com/office/drawing/2014/main" id="{36FE96C6-5324-BE42-BE42-1CCC0F5C5B3B}"/>
              </a:ext>
            </a:extLst>
          </p:cNvPr>
          <p:cNvPicPr>
            <a:picLocks noChangeAspect="1"/>
          </p:cNvPicPr>
          <p:nvPr/>
        </p:nvPicPr>
        <p:blipFill>
          <a:blip r:embed="rId2"/>
          <a:stretch>
            <a:fillRect/>
          </a:stretch>
        </p:blipFill>
        <p:spPr>
          <a:xfrm>
            <a:off x="752644" y="2253266"/>
            <a:ext cx="8975141" cy="3576033"/>
          </a:xfrm>
          <a:prstGeom prst="rect">
            <a:avLst/>
          </a:prstGeom>
          <a:ln>
            <a:noFill/>
          </a:ln>
        </p:spPr>
      </p:pic>
      <p:pic>
        <p:nvPicPr>
          <p:cNvPr id="7" name="Grafik 6">
            <a:extLst>
              <a:ext uri="{FF2B5EF4-FFF2-40B4-BE49-F238E27FC236}">
                <a16:creationId xmlns:a16="http://schemas.microsoft.com/office/drawing/2014/main" id="{6A23EB44-709D-7112-432A-4746AA53D5AC}"/>
              </a:ext>
            </a:extLst>
          </p:cNvPr>
          <p:cNvPicPr>
            <a:picLocks noChangeAspect="1"/>
          </p:cNvPicPr>
          <p:nvPr/>
        </p:nvPicPr>
        <p:blipFill>
          <a:blip r:embed="rId3"/>
          <a:stretch>
            <a:fillRect/>
          </a:stretch>
        </p:blipFill>
        <p:spPr>
          <a:xfrm>
            <a:off x="874712" y="1290727"/>
            <a:ext cx="8853073" cy="965958"/>
          </a:xfrm>
          <a:prstGeom prst="rect">
            <a:avLst/>
          </a:prstGeom>
        </p:spPr>
      </p:pic>
      <p:sp>
        <p:nvSpPr>
          <p:cNvPr id="4" name="Rechteck 3">
            <a:extLst>
              <a:ext uri="{FF2B5EF4-FFF2-40B4-BE49-F238E27FC236}">
                <a16:creationId xmlns:a16="http://schemas.microsoft.com/office/drawing/2014/main" id="{7B7410F7-83FC-D883-FFB5-6D622BEC91D9}"/>
              </a:ext>
            </a:extLst>
          </p:cNvPr>
          <p:cNvSpPr/>
          <p:nvPr/>
        </p:nvSpPr>
        <p:spPr>
          <a:xfrm>
            <a:off x="874712" y="3121572"/>
            <a:ext cx="8975141" cy="227684"/>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C181A504-8DEE-5B54-C90A-9B818F195B3E}"/>
              </a:ext>
            </a:extLst>
          </p:cNvPr>
          <p:cNvSpPr/>
          <p:nvPr/>
        </p:nvSpPr>
        <p:spPr>
          <a:xfrm>
            <a:off x="874711" y="3649655"/>
            <a:ext cx="8975141" cy="227684"/>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113206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44D1F0-9CF1-9385-9F20-9147CFF98FAA}"/>
              </a:ext>
            </a:extLst>
          </p:cNvPr>
          <p:cNvSpPr>
            <a:spLocks noGrp="1"/>
          </p:cNvSpPr>
          <p:nvPr>
            <p:ph type="title"/>
          </p:nvPr>
        </p:nvSpPr>
        <p:spPr/>
        <p:txBody>
          <a:bodyPr/>
          <a:lstStyle/>
          <a:p>
            <a:r>
              <a:rPr lang="de-DE" dirty="0" err="1"/>
              <a:t>Results</a:t>
            </a:r>
            <a:r>
              <a:rPr lang="de-DE" dirty="0"/>
              <a:t> </a:t>
            </a:r>
            <a:br>
              <a:rPr lang="de-DE" dirty="0"/>
            </a:br>
            <a:r>
              <a:rPr lang="de-DE" b="0" dirty="0"/>
              <a:t>Bayes </a:t>
            </a:r>
            <a:r>
              <a:rPr lang="de-DE" b="0" dirty="0" err="1"/>
              <a:t>factor</a:t>
            </a:r>
            <a:r>
              <a:rPr lang="de-DE" b="0" dirty="0"/>
              <a:t> </a:t>
            </a:r>
            <a:r>
              <a:rPr lang="de-DE" b="0" dirty="0" err="1"/>
              <a:t>interpretation</a:t>
            </a:r>
            <a:endParaRPr lang="de-DE" b="0" dirty="0"/>
          </a:p>
        </p:txBody>
      </p:sp>
      <p:sp>
        <p:nvSpPr>
          <p:cNvPr id="3" name="Inhaltsplatzhalter 2">
            <a:extLst>
              <a:ext uri="{FF2B5EF4-FFF2-40B4-BE49-F238E27FC236}">
                <a16:creationId xmlns:a16="http://schemas.microsoft.com/office/drawing/2014/main" id="{4A382DB4-F18C-2710-4D03-8A4E3F83F735}"/>
              </a:ext>
            </a:extLst>
          </p:cNvPr>
          <p:cNvSpPr>
            <a:spLocks noGrp="1"/>
          </p:cNvSpPr>
          <p:nvPr>
            <p:ph sz="quarter" idx="10"/>
          </p:nvPr>
        </p:nvSpPr>
        <p:spPr>
          <a:xfrm>
            <a:off x="7820633" y="5052229"/>
            <a:ext cx="1411289" cy="1105260"/>
          </a:xfrm>
        </p:spPr>
        <p:txBody>
          <a:bodyPr/>
          <a:lstStyle/>
          <a:p>
            <a:r>
              <a:rPr lang="de-DE" dirty="0"/>
              <a:t>(Rosenfeld &amp; Olson, 2021)</a:t>
            </a:r>
            <a:endParaRPr lang="de-DE" dirty="0">
              <a:sym typeface="Wingdings" panose="05000000000000000000" pitchFamily="2" charset="2"/>
            </a:endParaRPr>
          </a:p>
          <a:p>
            <a:endParaRPr lang="de-DE" dirty="0">
              <a:sym typeface="Wingdings" panose="05000000000000000000" pitchFamily="2" charset="2"/>
            </a:endParaRPr>
          </a:p>
        </p:txBody>
      </p:sp>
      <p:pic>
        <p:nvPicPr>
          <p:cNvPr id="5" name="Grafik 4">
            <a:extLst>
              <a:ext uri="{FF2B5EF4-FFF2-40B4-BE49-F238E27FC236}">
                <a16:creationId xmlns:a16="http://schemas.microsoft.com/office/drawing/2014/main" id="{DA5FC8CD-6CB6-160C-80FC-A1BDC40F57AD}"/>
              </a:ext>
            </a:extLst>
          </p:cNvPr>
          <p:cNvPicPr>
            <a:picLocks noChangeAspect="1"/>
          </p:cNvPicPr>
          <p:nvPr/>
        </p:nvPicPr>
        <p:blipFill>
          <a:blip r:embed="rId3"/>
          <a:stretch>
            <a:fillRect/>
          </a:stretch>
        </p:blipFill>
        <p:spPr>
          <a:xfrm>
            <a:off x="874712" y="1253140"/>
            <a:ext cx="6725384" cy="4351719"/>
          </a:xfrm>
          <a:prstGeom prst="rect">
            <a:avLst/>
          </a:prstGeom>
        </p:spPr>
      </p:pic>
    </p:spTree>
    <p:extLst>
      <p:ext uri="{BB962C8B-B14F-4D97-AF65-F5344CB8AC3E}">
        <p14:creationId xmlns:p14="http://schemas.microsoft.com/office/powerpoint/2010/main" val="775373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758DF7A-137C-76A1-1281-276F0D8EA04A}"/>
              </a:ext>
            </a:extLst>
          </p:cNvPr>
          <p:cNvSpPr>
            <a:spLocks noGrp="1"/>
          </p:cNvSpPr>
          <p:nvPr>
            <p:ph type="title"/>
          </p:nvPr>
        </p:nvSpPr>
        <p:spPr/>
        <p:txBody>
          <a:bodyPr/>
          <a:lstStyle/>
          <a:p>
            <a:r>
              <a:rPr lang="de-DE" dirty="0" err="1"/>
              <a:t>Results</a:t>
            </a:r>
            <a:br>
              <a:rPr lang="de-DE" dirty="0"/>
            </a:br>
            <a:r>
              <a:rPr lang="de-DE" b="0" dirty="0" err="1"/>
              <a:t>Vocal</a:t>
            </a:r>
            <a:r>
              <a:rPr lang="de-DE" b="0" dirty="0"/>
              <a:t> Emotion Classification</a:t>
            </a:r>
          </a:p>
        </p:txBody>
      </p:sp>
      <p:sp>
        <p:nvSpPr>
          <p:cNvPr id="3" name="Inhaltsplatzhalter 2">
            <a:extLst>
              <a:ext uri="{FF2B5EF4-FFF2-40B4-BE49-F238E27FC236}">
                <a16:creationId xmlns:a16="http://schemas.microsoft.com/office/drawing/2014/main" id="{C10FD123-A28B-00AE-E8A1-50369F638AD7}"/>
              </a:ext>
            </a:extLst>
          </p:cNvPr>
          <p:cNvSpPr>
            <a:spLocks noGrp="1"/>
          </p:cNvSpPr>
          <p:nvPr>
            <p:ph sz="quarter" idx="10"/>
          </p:nvPr>
        </p:nvSpPr>
        <p:spPr>
          <a:xfrm>
            <a:off x="874711" y="1518402"/>
            <a:ext cx="4948573" cy="4344987"/>
          </a:xfrm>
        </p:spPr>
        <p:txBody>
          <a:bodyPr/>
          <a:lstStyle/>
          <a:p>
            <a:endParaRPr lang="en-US" sz="2000" dirty="0"/>
          </a:p>
          <a:p>
            <a:pPr>
              <a:spcBef>
                <a:spcPts val="0"/>
              </a:spcBef>
            </a:pPr>
            <a:r>
              <a:rPr lang="en-US" sz="2000" dirty="0"/>
              <a:t>Null effect of group for</a:t>
            </a:r>
          </a:p>
          <a:p>
            <a:pPr>
              <a:spcBef>
                <a:spcPts val="0"/>
              </a:spcBef>
            </a:pPr>
            <a:endParaRPr lang="en-US" sz="2000" b="1" dirty="0"/>
          </a:p>
          <a:p>
            <a:pPr marL="342900" indent="-342900">
              <a:spcBef>
                <a:spcPts val="0"/>
              </a:spcBef>
              <a:buFont typeface="Arial" panose="020B0604020202020204" pitchFamily="34" charset="0"/>
              <a:buChar char="•"/>
            </a:pPr>
            <a:r>
              <a:rPr lang="en-US" sz="2000" b="1" dirty="0"/>
              <a:t>overall performance (</a:t>
            </a:r>
            <a:r>
              <a:rPr lang="en-US" sz="2000" i="1" dirty="0"/>
              <a:t>p</a:t>
            </a:r>
            <a:r>
              <a:rPr lang="en-US" sz="2000" dirty="0"/>
              <a:t> = .542, BF</a:t>
            </a:r>
            <a:r>
              <a:rPr lang="en-US" sz="2000" baseline="-25000" dirty="0"/>
              <a:t>10</a:t>
            </a:r>
            <a:r>
              <a:rPr lang="en-US" sz="2000" dirty="0"/>
              <a:t> = 0.265)</a:t>
            </a:r>
          </a:p>
          <a:p>
            <a:pPr marL="342900" indent="-342900">
              <a:buFont typeface="Arial" panose="020B0604020202020204" pitchFamily="34" charset="0"/>
              <a:buChar char="•"/>
            </a:pPr>
            <a:r>
              <a:rPr lang="en-US" sz="2000" b="1" dirty="0"/>
              <a:t>Full morphs </a:t>
            </a:r>
            <a:r>
              <a:rPr lang="en-US" sz="2000" dirty="0"/>
              <a:t>(</a:t>
            </a:r>
            <a:r>
              <a:rPr lang="en-US" sz="2000" i="1" dirty="0"/>
              <a:t>p</a:t>
            </a:r>
            <a:r>
              <a:rPr lang="en-US" sz="2000" dirty="0"/>
              <a:t> = .392, BF</a:t>
            </a:r>
            <a:r>
              <a:rPr lang="en-US" sz="2000" baseline="-25000" dirty="0"/>
              <a:t>10</a:t>
            </a:r>
            <a:r>
              <a:rPr lang="en-US" sz="2000" dirty="0"/>
              <a:t> = 0.31)</a:t>
            </a:r>
          </a:p>
          <a:p>
            <a:pPr marL="342900" indent="-342900">
              <a:buFont typeface="Arial" panose="020B0604020202020204" pitchFamily="34" charset="0"/>
              <a:buChar char="•"/>
            </a:pPr>
            <a:r>
              <a:rPr lang="en-US" sz="2000" b="1" dirty="0"/>
              <a:t>F0 morphs </a:t>
            </a:r>
            <a:r>
              <a:rPr lang="en-US" sz="2000" dirty="0"/>
              <a:t>(</a:t>
            </a:r>
            <a:r>
              <a:rPr lang="en-US" sz="2000" i="1" dirty="0"/>
              <a:t>p</a:t>
            </a:r>
            <a:r>
              <a:rPr lang="en-US" sz="2000" dirty="0"/>
              <a:t> = .935, BF</a:t>
            </a:r>
            <a:r>
              <a:rPr lang="en-US" sz="2000" baseline="-25000" dirty="0"/>
              <a:t>10</a:t>
            </a:r>
            <a:r>
              <a:rPr lang="en-US" sz="2000" dirty="0"/>
              <a:t> = 0.226) </a:t>
            </a:r>
          </a:p>
          <a:p>
            <a:pPr marL="342900" indent="-342900">
              <a:buFont typeface="Arial" panose="020B0604020202020204" pitchFamily="34" charset="0"/>
              <a:buChar char="•"/>
            </a:pPr>
            <a:r>
              <a:rPr lang="en-US" sz="2000" b="1" dirty="0"/>
              <a:t>Timbre morphs </a:t>
            </a:r>
            <a:r>
              <a:rPr lang="en-US" sz="2000" dirty="0"/>
              <a:t>(</a:t>
            </a:r>
            <a:r>
              <a:rPr lang="en-US" sz="2000" i="1" dirty="0"/>
              <a:t>p </a:t>
            </a:r>
            <a:r>
              <a:rPr lang="en-US" sz="2000" dirty="0"/>
              <a:t>= .555, BF</a:t>
            </a:r>
            <a:r>
              <a:rPr lang="en-US" sz="2000" baseline="-25000" dirty="0"/>
              <a:t>10</a:t>
            </a:r>
            <a:r>
              <a:rPr lang="en-US" sz="2000" dirty="0"/>
              <a:t> = 0.262)</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Wingdings" panose="05000000000000000000" pitchFamily="2" charset="2"/>
              <a:buChar char="à"/>
            </a:pPr>
            <a:r>
              <a:rPr lang="en-US" sz="2000" dirty="0"/>
              <a:t>BF</a:t>
            </a:r>
            <a:r>
              <a:rPr lang="en-US" sz="2000" baseline="-25000" dirty="0"/>
              <a:t>10</a:t>
            </a:r>
            <a:r>
              <a:rPr lang="en-US" sz="2000" dirty="0"/>
              <a:t> &lt; 0.33 indicated moderate evidence for the null hypotheses</a:t>
            </a:r>
          </a:p>
          <a:p>
            <a:pPr marL="342900" indent="-342900">
              <a:buFont typeface="Wingdings" panose="05000000000000000000" pitchFamily="2" charset="2"/>
              <a:buChar char="à"/>
            </a:pPr>
            <a:endParaRPr lang="de-DE" sz="2000" dirty="0"/>
          </a:p>
        </p:txBody>
      </p:sp>
      <p:pic>
        <p:nvPicPr>
          <p:cNvPr id="5" name="Grafik 4">
            <a:extLst>
              <a:ext uri="{FF2B5EF4-FFF2-40B4-BE49-F238E27FC236}">
                <a16:creationId xmlns:a16="http://schemas.microsoft.com/office/drawing/2014/main" id="{A274B9C2-2E3F-AAEA-9EFC-FE3C408D5CA5}"/>
              </a:ext>
            </a:extLst>
          </p:cNvPr>
          <p:cNvPicPr>
            <a:picLocks noChangeAspect="1"/>
          </p:cNvPicPr>
          <p:nvPr/>
        </p:nvPicPr>
        <p:blipFill>
          <a:blip r:embed="rId3"/>
          <a:stretch>
            <a:fillRect/>
          </a:stretch>
        </p:blipFill>
        <p:spPr>
          <a:xfrm>
            <a:off x="5951620" y="1430133"/>
            <a:ext cx="5887453" cy="3978008"/>
          </a:xfrm>
          <a:prstGeom prst="rect">
            <a:avLst/>
          </a:prstGeom>
        </p:spPr>
      </p:pic>
    </p:spTree>
    <p:extLst>
      <p:ext uri="{BB962C8B-B14F-4D97-AF65-F5344CB8AC3E}">
        <p14:creationId xmlns:p14="http://schemas.microsoft.com/office/powerpoint/2010/main" val="16913669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7D7A7-8747-9157-77D4-75BD1F5D6640}"/>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81DED3C5-153D-ED81-4469-25F997662CAF}"/>
              </a:ext>
            </a:extLst>
          </p:cNvPr>
          <p:cNvSpPr>
            <a:spLocks noGrp="1"/>
          </p:cNvSpPr>
          <p:nvPr>
            <p:ph type="title"/>
          </p:nvPr>
        </p:nvSpPr>
        <p:spPr/>
        <p:txBody>
          <a:bodyPr/>
          <a:lstStyle/>
          <a:p>
            <a:r>
              <a:rPr lang="de-DE" dirty="0" err="1"/>
              <a:t>Hypotheses</a:t>
            </a:r>
            <a:r>
              <a:rPr lang="de-DE" dirty="0"/>
              <a:t> &amp; </a:t>
            </a:r>
            <a:r>
              <a:rPr lang="de-DE" dirty="0" err="1"/>
              <a:t>Conclusion</a:t>
            </a:r>
            <a:endParaRPr lang="de-DE" dirty="0"/>
          </a:p>
        </p:txBody>
      </p:sp>
      <p:sp>
        <p:nvSpPr>
          <p:cNvPr id="3" name="Textplatzhalter 2">
            <a:extLst>
              <a:ext uri="{FF2B5EF4-FFF2-40B4-BE49-F238E27FC236}">
                <a16:creationId xmlns:a16="http://schemas.microsoft.com/office/drawing/2014/main" id="{EDD1996C-A46A-82B6-60E4-49FB8B96B393}"/>
              </a:ext>
            </a:extLst>
          </p:cNvPr>
          <p:cNvSpPr>
            <a:spLocks noGrp="1"/>
          </p:cNvSpPr>
          <p:nvPr>
            <p:ph sz="quarter" idx="10"/>
          </p:nvPr>
        </p:nvSpPr>
        <p:spPr>
          <a:xfrm>
            <a:off x="874711" y="1484313"/>
            <a:ext cx="8040689" cy="4344987"/>
          </a:xfrm>
        </p:spPr>
        <p:txBody>
          <a:bodyPr/>
          <a:lstStyle/>
          <a:p>
            <a:pPr>
              <a:spcAft>
                <a:spcPts val="800"/>
              </a:spcAft>
            </a:pPr>
            <a:r>
              <a:rPr lang="en-US" sz="2000" b="1" dirty="0">
                <a:effectLst/>
                <a:cs typeface="Roboto Condensed" panose="02000000000000000000" pitchFamily="2" charset="0"/>
              </a:rPr>
              <a:t>Singers vs. Instrumentalists</a:t>
            </a:r>
          </a:p>
          <a:p>
            <a:pPr marL="342900" indent="-342900">
              <a:spcAft>
                <a:spcPts val="800"/>
              </a:spcAft>
              <a:buFont typeface="Arial" panose="020B0604020202020204" pitchFamily="34" charset="0"/>
              <a:buChar char="•"/>
            </a:pPr>
            <a:r>
              <a:rPr lang="en-US" sz="2000" b="1" dirty="0">
                <a:effectLst/>
                <a:cs typeface="Roboto Condensed" panose="02000000000000000000" pitchFamily="2" charset="0"/>
              </a:rPr>
              <a:t>H1:</a:t>
            </a:r>
            <a:r>
              <a:rPr lang="en-US" sz="2000" dirty="0">
                <a:effectLst/>
                <a:cs typeface="Roboto Condensed" panose="02000000000000000000" pitchFamily="2" charset="0"/>
              </a:rPr>
              <a:t> NO difference between singers and instrumentalists in overall vocal emotion recognition performance</a:t>
            </a:r>
            <a:endParaRPr lang="de-DE" sz="2000" dirty="0">
              <a:effectLst/>
              <a:cs typeface="Roboto Condensed" panose="02000000000000000000" pitchFamily="2" charset="0"/>
            </a:endParaRPr>
          </a:p>
          <a:p>
            <a:pPr marL="342900" indent="-342900">
              <a:spcAft>
                <a:spcPts val="800"/>
              </a:spcAft>
              <a:buFont typeface="Arial" panose="020B0604020202020204" pitchFamily="34" charset="0"/>
              <a:buChar char="•"/>
            </a:pPr>
            <a:r>
              <a:rPr lang="en-US" sz="2000" b="1" dirty="0">
                <a:effectLst/>
                <a:cs typeface="Roboto Condensed" panose="02000000000000000000" pitchFamily="2" charset="0"/>
              </a:rPr>
              <a:t>H2:</a:t>
            </a:r>
            <a:r>
              <a:rPr lang="en-US" sz="2000" dirty="0">
                <a:effectLst/>
                <a:cs typeface="Roboto Condensed" panose="02000000000000000000" pitchFamily="2" charset="0"/>
              </a:rPr>
              <a:t> NO difference between singers and instrumentalists in vocal emotion recognition performance based on timbre and F0 cues only.</a:t>
            </a:r>
          </a:p>
          <a:p>
            <a:pPr marL="342900" indent="-342900">
              <a:spcAft>
                <a:spcPts val="800"/>
              </a:spcAft>
              <a:buFont typeface="Arial" panose="020B0604020202020204" pitchFamily="34" charset="0"/>
              <a:buChar char="•"/>
            </a:pPr>
            <a:endParaRPr lang="en-US" sz="2000" dirty="0">
              <a:cs typeface="Roboto Condensed" panose="02000000000000000000" pitchFamily="2" charset="0"/>
            </a:endParaRPr>
          </a:p>
          <a:p>
            <a:pPr marL="342900" indent="-342900">
              <a:spcAft>
                <a:spcPts val="800"/>
              </a:spcAft>
              <a:buFont typeface="Wingdings" panose="05000000000000000000" pitchFamily="2" charset="2"/>
              <a:buChar char="à"/>
            </a:pPr>
            <a:r>
              <a:rPr lang="en-US" sz="2000" b="1" dirty="0"/>
              <a:t>Different forms of musical engagement (singing vs. playing an instrument) do not influence vocal emotion perception.</a:t>
            </a:r>
            <a:endParaRPr lang="de-DE" sz="2000" b="1" dirty="0">
              <a:cs typeface="Roboto Condensed" panose="02000000000000000000" pitchFamily="2" charset="0"/>
            </a:endParaRPr>
          </a:p>
        </p:txBody>
      </p:sp>
      <p:pic>
        <p:nvPicPr>
          <p:cNvPr id="5" name="Grafik 4" descr="Häkchen mit einfarbiger Füllung">
            <a:extLst>
              <a:ext uri="{FF2B5EF4-FFF2-40B4-BE49-F238E27FC236}">
                <a16:creationId xmlns:a16="http://schemas.microsoft.com/office/drawing/2014/main" id="{863A92B3-E27A-7234-C413-3D384C8BE8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23120" y="1815360"/>
            <a:ext cx="777240" cy="777240"/>
          </a:xfrm>
          <a:prstGeom prst="rect">
            <a:avLst/>
          </a:prstGeom>
        </p:spPr>
      </p:pic>
      <p:pic>
        <p:nvPicPr>
          <p:cNvPr id="7" name="Grafik 6" descr="Häkchen mit einfarbiger Füllung">
            <a:extLst>
              <a:ext uri="{FF2B5EF4-FFF2-40B4-BE49-F238E27FC236}">
                <a16:creationId xmlns:a16="http://schemas.microsoft.com/office/drawing/2014/main" id="{B2881E08-7D46-C7D8-09F8-39155374FEE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23120" y="2746800"/>
            <a:ext cx="777240" cy="777240"/>
          </a:xfrm>
          <a:prstGeom prst="rect">
            <a:avLst/>
          </a:prstGeom>
        </p:spPr>
      </p:pic>
    </p:spTree>
    <p:extLst>
      <p:ext uri="{BB962C8B-B14F-4D97-AF65-F5344CB8AC3E}">
        <p14:creationId xmlns:p14="http://schemas.microsoft.com/office/powerpoint/2010/main" val="809268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E9D829-C678-6707-A9AF-06AB106B4B9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BD7C407-AB2A-0A03-6386-2DDC343BD821}"/>
              </a:ext>
            </a:extLst>
          </p:cNvPr>
          <p:cNvSpPr>
            <a:spLocks noGrp="1"/>
          </p:cNvSpPr>
          <p:nvPr>
            <p:ph type="title"/>
          </p:nvPr>
        </p:nvSpPr>
        <p:spPr/>
        <p:txBody>
          <a:bodyPr/>
          <a:lstStyle/>
          <a:p>
            <a:r>
              <a:rPr lang="de-DE" dirty="0"/>
              <a:t>Part 2 – Professionals vs. Amateurs vs. Non-</a:t>
            </a:r>
            <a:r>
              <a:rPr lang="de-DE" dirty="0" err="1"/>
              <a:t>Musicians</a:t>
            </a:r>
            <a:endParaRPr lang="de-DE" dirty="0"/>
          </a:p>
        </p:txBody>
      </p:sp>
    </p:spTree>
    <p:extLst>
      <p:ext uri="{BB962C8B-B14F-4D97-AF65-F5344CB8AC3E}">
        <p14:creationId xmlns:p14="http://schemas.microsoft.com/office/powerpoint/2010/main" val="42246379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7CB8D4-5743-2FF7-2D0E-ABF7F734048C}"/>
              </a:ext>
            </a:extLst>
          </p:cNvPr>
          <p:cNvSpPr>
            <a:spLocks noGrp="1"/>
          </p:cNvSpPr>
          <p:nvPr>
            <p:ph type="title"/>
          </p:nvPr>
        </p:nvSpPr>
        <p:spPr/>
        <p:txBody>
          <a:bodyPr/>
          <a:lstStyle/>
          <a:p>
            <a:r>
              <a:rPr lang="de-DE" dirty="0" err="1"/>
              <a:t>Hypotheses</a:t>
            </a:r>
            <a:endParaRPr lang="de-DE" dirty="0"/>
          </a:p>
        </p:txBody>
      </p:sp>
      <p:sp>
        <p:nvSpPr>
          <p:cNvPr id="3" name="Inhaltsplatzhalter 2">
            <a:extLst>
              <a:ext uri="{FF2B5EF4-FFF2-40B4-BE49-F238E27FC236}">
                <a16:creationId xmlns:a16="http://schemas.microsoft.com/office/drawing/2014/main" id="{20850B79-1D62-644B-AE4C-7857D59302C8}"/>
              </a:ext>
            </a:extLst>
          </p:cNvPr>
          <p:cNvSpPr>
            <a:spLocks noGrp="1"/>
          </p:cNvSpPr>
          <p:nvPr>
            <p:ph sz="quarter" idx="10"/>
          </p:nvPr>
        </p:nvSpPr>
        <p:spPr>
          <a:xfrm>
            <a:off x="874711" y="1490346"/>
            <a:ext cx="8040689" cy="4344987"/>
          </a:xfrm>
        </p:spPr>
        <p:txBody>
          <a:bodyPr/>
          <a:lstStyle/>
          <a:p>
            <a:pPr>
              <a:lnSpc>
                <a:spcPct val="150000"/>
              </a:lnSpc>
            </a:pPr>
            <a:r>
              <a:rPr lang="en-US" sz="2000" b="1" dirty="0"/>
              <a:t>Professionals vs. Amateurs vs. Non-Musicians</a:t>
            </a:r>
          </a:p>
          <a:p>
            <a:pPr marL="342900" indent="-342900">
              <a:buFont typeface="Arial" panose="020B0604020202020204" pitchFamily="34" charset="0"/>
              <a:buChar char="•"/>
            </a:pPr>
            <a:r>
              <a:rPr lang="en-US" sz="2000" b="1" dirty="0"/>
              <a:t>H3: </a:t>
            </a:r>
            <a:r>
              <a:rPr lang="en-US" sz="2000" dirty="0"/>
              <a:t>Amateur musicians outperform non-musicians in overall vocal emotion recognition and in the F0 condition. </a:t>
            </a:r>
          </a:p>
          <a:p>
            <a:pPr marL="342900" indent="-342900">
              <a:buFont typeface="Arial" panose="020B0604020202020204" pitchFamily="34" charset="0"/>
              <a:buChar char="•"/>
            </a:pPr>
            <a:r>
              <a:rPr lang="en-US" sz="2000" b="1" dirty="0"/>
              <a:t>H4: </a:t>
            </a:r>
            <a:r>
              <a:rPr lang="en-US" sz="2000" dirty="0"/>
              <a:t>Amateurs perform equal or better to professional musicians in overall vocal emotion recognition and in the F0 condition.</a:t>
            </a:r>
          </a:p>
          <a:p>
            <a:endParaRPr lang="de-DE" dirty="0"/>
          </a:p>
        </p:txBody>
      </p:sp>
    </p:spTree>
    <p:extLst>
      <p:ext uri="{BB962C8B-B14F-4D97-AF65-F5344CB8AC3E}">
        <p14:creationId xmlns:p14="http://schemas.microsoft.com/office/powerpoint/2010/main" val="28803193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65CEB1-0A19-05B8-7D22-CC54197F950D}"/>
              </a:ext>
            </a:extLst>
          </p:cNvPr>
          <p:cNvSpPr>
            <a:spLocks noGrp="1"/>
          </p:cNvSpPr>
          <p:nvPr>
            <p:ph type="title"/>
          </p:nvPr>
        </p:nvSpPr>
        <p:spPr/>
        <p:txBody>
          <a:bodyPr/>
          <a:lstStyle/>
          <a:p>
            <a:r>
              <a:rPr lang="de-DE" dirty="0" err="1"/>
              <a:t>Results</a:t>
            </a:r>
            <a:br>
              <a:rPr lang="de-DE" dirty="0"/>
            </a:br>
            <a:r>
              <a:rPr lang="de-DE" b="0" dirty="0"/>
              <a:t>Musical Skills</a:t>
            </a:r>
          </a:p>
        </p:txBody>
      </p:sp>
      <p:sp>
        <p:nvSpPr>
          <p:cNvPr id="7" name="Inhaltsplatzhalter 6">
            <a:extLst>
              <a:ext uri="{FF2B5EF4-FFF2-40B4-BE49-F238E27FC236}">
                <a16:creationId xmlns:a16="http://schemas.microsoft.com/office/drawing/2014/main" id="{1976C937-844C-F17C-5DD6-24E5607248F6}"/>
              </a:ext>
            </a:extLst>
          </p:cNvPr>
          <p:cNvSpPr>
            <a:spLocks noGrp="1"/>
          </p:cNvSpPr>
          <p:nvPr>
            <p:ph sz="quarter" idx="10"/>
          </p:nvPr>
        </p:nvSpPr>
        <p:spPr>
          <a:xfrm>
            <a:off x="10587789" y="1484313"/>
            <a:ext cx="867610" cy="4344987"/>
          </a:xfrm>
        </p:spPr>
        <p:txBody>
          <a:bodyPr/>
          <a:lstStyle/>
          <a:p>
            <a:endParaRPr lang="de-DE" dirty="0"/>
          </a:p>
        </p:txBody>
      </p:sp>
      <p:pic>
        <p:nvPicPr>
          <p:cNvPr id="13" name="Grafik 12">
            <a:extLst>
              <a:ext uri="{FF2B5EF4-FFF2-40B4-BE49-F238E27FC236}">
                <a16:creationId xmlns:a16="http://schemas.microsoft.com/office/drawing/2014/main" id="{13E2F2EF-86D7-B89A-30A5-4495D87ACAAB}"/>
              </a:ext>
            </a:extLst>
          </p:cNvPr>
          <p:cNvPicPr>
            <a:picLocks noChangeAspect="1"/>
          </p:cNvPicPr>
          <p:nvPr/>
        </p:nvPicPr>
        <p:blipFill>
          <a:blip r:embed="rId3"/>
          <a:stretch>
            <a:fillRect/>
          </a:stretch>
        </p:blipFill>
        <p:spPr>
          <a:xfrm>
            <a:off x="888569" y="2162174"/>
            <a:ext cx="9073578" cy="3837157"/>
          </a:xfrm>
          <a:prstGeom prst="rect">
            <a:avLst/>
          </a:prstGeom>
        </p:spPr>
      </p:pic>
      <p:pic>
        <p:nvPicPr>
          <p:cNvPr id="15" name="Grafik 14">
            <a:extLst>
              <a:ext uri="{FF2B5EF4-FFF2-40B4-BE49-F238E27FC236}">
                <a16:creationId xmlns:a16="http://schemas.microsoft.com/office/drawing/2014/main" id="{F2EE9A21-BC0D-7BE9-AA27-821C949225AF}"/>
              </a:ext>
            </a:extLst>
          </p:cNvPr>
          <p:cNvPicPr>
            <a:picLocks noChangeAspect="1"/>
          </p:cNvPicPr>
          <p:nvPr/>
        </p:nvPicPr>
        <p:blipFill>
          <a:blip r:embed="rId4"/>
          <a:stretch>
            <a:fillRect/>
          </a:stretch>
        </p:blipFill>
        <p:spPr>
          <a:xfrm>
            <a:off x="888569" y="1450104"/>
            <a:ext cx="8528147" cy="718209"/>
          </a:xfrm>
          <a:prstGeom prst="rect">
            <a:avLst/>
          </a:prstGeom>
        </p:spPr>
      </p:pic>
    </p:spTree>
    <p:extLst>
      <p:ext uri="{BB962C8B-B14F-4D97-AF65-F5344CB8AC3E}">
        <p14:creationId xmlns:p14="http://schemas.microsoft.com/office/powerpoint/2010/main" val="29383207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CA216A-B163-40A5-9A09-5A783C6752CF}"/>
              </a:ext>
            </a:extLst>
          </p:cNvPr>
          <p:cNvSpPr>
            <a:spLocks noGrp="1"/>
          </p:cNvSpPr>
          <p:nvPr>
            <p:ph type="title"/>
          </p:nvPr>
        </p:nvSpPr>
        <p:spPr/>
        <p:txBody>
          <a:bodyPr/>
          <a:lstStyle/>
          <a:p>
            <a:r>
              <a:rPr lang="de-DE" dirty="0" err="1"/>
              <a:t>Results</a:t>
            </a:r>
            <a:br>
              <a:rPr lang="de-DE" dirty="0"/>
            </a:br>
            <a:r>
              <a:rPr lang="de-DE" b="0" dirty="0" err="1"/>
              <a:t>Vocal</a:t>
            </a:r>
            <a:r>
              <a:rPr lang="de-DE" b="0" dirty="0"/>
              <a:t> Emotion Classification </a:t>
            </a:r>
          </a:p>
        </p:txBody>
      </p:sp>
      <p:pic>
        <p:nvPicPr>
          <p:cNvPr id="4" name="Inhaltsplatzhalter 3">
            <a:extLst>
              <a:ext uri="{FF2B5EF4-FFF2-40B4-BE49-F238E27FC236}">
                <a16:creationId xmlns:a16="http://schemas.microsoft.com/office/drawing/2014/main" id="{E6D1B4DA-CAEF-C544-ACEA-F19FBBB631C0}"/>
              </a:ext>
            </a:extLst>
          </p:cNvPr>
          <p:cNvPicPr>
            <a:picLocks noGrp="1" noChangeAspect="1"/>
          </p:cNvPicPr>
          <p:nvPr>
            <p:ph type="pic" sz="quarter" idx="13"/>
          </p:nvPr>
        </p:nvPicPr>
        <p:blipFill>
          <a:blip r:embed="rId3"/>
          <a:srcRect l="186" r="-1101"/>
          <a:stretch/>
        </p:blipFill>
        <p:spPr bwMode="auto">
          <a:xfrm>
            <a:off x="874712" y="1376149"/>
            <a:ext cx="6561221" cy="4334388"/>
          </a:xfrm>
          <a:prstGeom prst="rect">
            <a:avLst/>
          </a:prstGeom>
        </p:spPr>
      </p:pic>
      <p:sp>
        <p:nvSpPr>
          <p:cNvPr id="6" name="Textplatzhalter 5">
            <a:extLst>
              <a:ext uri="{FF2B5EF4-FFF2-40B4-BE49-F238E27FC236}">
                <a16:creationId xmlns:a16="http://schemas.microsoft.com/office/drawing/2014/main" id="{3780B749-A73D-CA97-1BE7-A6CD28B77725}"/>
              </a:ext>
            </a:extLst>
          </p:cNvPr>
          <p:cNvSpPr>
            <a:spLocks noGrp="1"/>
          </p:cNvSpPr>
          <p:nvPr>
            <p:ph type="body" sz="quarter" idx="14"/>
          </p:nvPr>
        </p:nvSpPr>
        <p:spPr>
          <a:xfrm>
            <a:off x="7523746" y="861112"/>
            <a:ext cx="4363452" cy="5135775"/>
          </a:xfrm>
        </p:spPr>
        <p:txBody>
          <a:bodyPr/>
          <a:lstStyle/>
          <a:p>
            <a:r>
              <a:rPr lang="en-US" sz="2000" b="1" dirty="0"/>
              <a:t>professionals vs. amateurs </a:t>
            </a:r>
          </a:p>
          <a:p>
            <a:r>
              <a:rPr lang="en-US" sz="1800" dirty="0"/>
              <a:t>moderate evidence for null effect of groups for</a:t>
            </a:r>
          </a:p>
          <a:p>
            <a:pPr marL="342900" indent="-342900">
              <a:buFont typeface="Arial" panose="020B0604020202020204" pitchFamily="34" charset="0"/>
              <a:buChar char="•"/>
            </a:pPr>
            <a:r>
              <a:rPr lang="en-US" sz="1800" b="1" dirty="0"/>
              <a:t>overall performance </a:t>
            </a:r>
            <a:r>
              <a:rPr lang="en-US" sz="1800" dirty="0"/>
              <a:t>(</a:t>
            </a:r>
            <a:r>
              <a:rPr lang="en-US" sz="1800" i="1" dirty="0"/>
              <a:t>p</a:t>
            </a:r>
            <a:r>
              <a:rPr lang="en-US" sz="1800" dirty="0"/>
              <a:t> = .473, BF</a:t>
            </a:r>
            <a:r>
              <a:rPr lang="en-US" sz="1800" baseline="-25000" dirty="0"/>
              <a:t>10</a:t>
            </a:r>
            <a:r>
              <a:rPr lang="en-US" sz="1800" dirty="0"/>
              <a:t> = 0.238)</a:t>
            </a:r>
          </a:p>
          <a:p>
            <a:pPr marL="342900" indent="-342900">
              <a:buFont typeface="Arial" panose="020B0604020202020204" pitchFamily="34" charset="0"/>
              <a:buChar char="•"/>
            </a:pPr>
            <a:r>
              <a:rPr lang="en-US" sz="1800" b="1" dirty="0"/>
              <a:t>Full morphs </a:t>
            </a:r>
            <a:r>
              <a:rPr lang="en-US" sz="1800" dirty="0"/>
              <a:t>(</a:t>
            </a:r>
            <a:r>
              <a:rPr lang="en-US" sz="1800" i="1" dirty="0"/>
              <a:t>p</a:t>
            </a:r>
            <a:r>
              <a:rPr lang="en-US" sz="1800" dirty="0"/>
              <a:t> = .322, BF</a:t>
            </a:r>
            <a:r>
              <a:rPr lang="en-US" sz="1800" baseline="-25000" dirty="0"/>
              <a:t>10</a:t>
            </a:r>
            <a:r>
              <a:rPr lang="en-US" sz="1800" dirty="0"/>
              <a:t> = 0.286),</a:t>
            </a:r>
          </a:p>
          <a:p>
            <a:pPr marL="342900" indent="-342900">
              <a:buFont typeface="Arial" panose="020B0604020202020204" pitchFamily="34" charset="0"/>
              <a:buChar char="•"/>
            </a:pPr>
            <a:r>
              <a:rPr lang="en-US" sz="1800" b="1" dirty="0"/>
              <a:t>F0 morphs </a:t>
            </a:r>
            <a:r>
              <a:rPr lang="en-US" sz="1800" dirty="0"/>
              <a:t>(</a:t>
            </a:r>
            <a:r>
              <a:rPr lang="en-US" sz="1800" i="1" dirty="0"/>
              <a:t>p</a:t>
            </a:r>
            <a:r>
              <a:rPr lang="en-US" sz="1800" dirty="0"/>
              <a:t> = .435, BF</a:t>
            </a:r>
            <a:r>
              <a:rPr lang="en-US" sz="1800" baseline="-25000" dirty="0"/>
              <a:t>10</a:t>
            </a:r>
            <a:r>
              <a:rPr lang="en-US" sz="1800" dirty="0"/>
              <a:t> = 0.245)</a:t>
            </a:r>
          </a:p>
          <a:p>
            <a:pPr marL="342900" indent="-342900">
              <a:buFont typeface="Arial" panose="020B0604020202020204" pitchFamily="34" charset="0"/>
              <a:buChar char="•"/>
            </a:pPr>
            <a:r>
              <a:rPr lang="en-US" sz="1800" b="1" dirty="0"/>
              <a:t>Timbre morphs </a:t>
            </a:r>
            <a:r>
              <a:rPr lang="en-US" sz="1800" dirty="0"/>
              <a:t>(</a:t>
            </a:r>
            <a:r>
              <a:rPr lang="en-US" sz="1800" i="1" dirty="0"/>
              <a:t>p</a:t>
            </a:r>
            <a:r>
              <a:rPr lang="en-US" sz="1800" dirty="0"/>
              <a:t> = .840, BF</a:t>
            </a:r>
            <a:r>
              <a:rPr lang="en-US" sz="1800" baseline="-25000" dirty="0"/>
              <a:t>10</a:t>
            </a:r>
            <a:r>
              <a:rPr lang="en-US" sz="1800" dirty="0"/>
              <a:t> = 0.205)</a:t>
            </a:r>
          </a:p>
          <a:p>
            <a:endParaRPr lang="en-US" sz="1800" b="1" dirty="0"/>
          </a:p>
          <a:p>
            <a:r>
              <a:rPr lang="en-US" sz="2000" b="1" dirty="0"/>
              <a:t>amateurs vs. non-musicians</a:t>
            </a:r>
          </a:p>
          <a:p>
            <a:r>
              <a:rPr lang="en-US" sz="1800" dirty="0"/>
              <a:t>inconclusive evidence for null effect of groups </a:t>
            </a:r>
          </a:p>
          <a:p>
            <a:pPr marL="285750" indent="-285750">
              <a:buFont typeface="Arial" panose="020B0604020202020204" pitchFamily="34" charset="0"/>
              <a:buChar char="•"/>
            </a:pPr>
            <a:r>
              <a:rPr lang="en-US" sz="1800" b="1" dirty="0"/>
              <a:t>overall performance </a:t>
            </a:r>
            <a:r>
              <a:rPr lang="en-US" sz="1800" dirty="0"/>
              <a:t>(</a:t>
            </a:r>
            <a:r>
              <a:rPr lang="en-US" sz="1800" i="1" dirty="0"/>
              <a:t>p</a:t>
            </a:r>
            <a:r>
              <a:rPr lang="en-US" sz="1800" dirty="0"/>
              <a:t> = .107, BF</a:t>
            </a:r>
            <a:r>
              <a:rPr lang="en-US" sz="1800" baseline="-25000" dirty="0"/>
              <a:t>10</a:t>
            </a:r>
            <a:r>
              <a:rPr lang="en-US" sz="1800" dirty="0"/>
              <a:t> = 0.546),</a:t>
            </a:r>
          </a:p>
          <a:p>
            <a:pPr marL="285750" indent="-285750">
              <a:buFont typeface="Arial" panose="020B0604020202020204" pitchFamily="34" charset="0"/>
              <a:buChar char="•"/>
            </a:pPr>
            <a:r>
              <a:rPr lang="en-US" sz="1800" b="1" dirty="0"/>
              <a:t>Full morphs </a:t>
            </a:r>
            <a:r>
              <a:rPr lang="en-US" sz="1800" dirty="0"/>
              <a:t>(</a:t>
            </a:r>
            <a:r>
              <a:rPr lang="en-US" sz="1800" i="1" dirty="0"/>
              <a:t>p</a:t>
            </a:r>
            <a:r>
              <a:rPr lang="en-US" sz="1800" dirty="0"/>
              <a:t> = .044, BF</a:t>
            </a:r>
            <a:r>
              <a:rPr lang="en-US" sz="1800" baseline="-25000" dirty="0"/>
              <a:t>10</a:t>
            </a:r>
            <a:r>
              <a:rPr lang="en-US" sz="1800" dirty="0"/>
              <a:t> = 1.009)</a:t>
            </a:r>
          </a:p>
          <a:p>
            <a:pPr marL="285750" indent="-285750">
              <a:buFont typeface="Arial" panose="020B0604020202020204" pitchFamily="34" charset="0"/>
              <a:buChar char="•"/>
            </a:pPr>
            <a:r>
              <a:rPr lang="en-US" sz="1800" b="1" dirty="0"/>
              <a:t>F0 morphs </a:t>
            </a:r>
            <a:r>
              <a:rPr lang="en-US" sz="1800" dirty="0"/>
              <a:t>(</a:t>
            </a:r>
            <a:r>
              <a:rPr lang="en-US" sz="1800" i="1" dirty="0"/>
              <a:t>p</a:t>
            </a:r>
            <a:r>
              <a:rPr lang="en-US" sz="1800" dirty="0"/>
              <a:t> = .105, BF</a:t>
            </a:r>
            <a:r>
              <a:rPr lang="en-US" sz="1800" baseline="-25000" dirty="0"/>
              <a:t>10</a:t>
            </a:r>
            <a:r>
              <a:rPr lang="en-US" sz="1800" dirty="0"/>
              <a:t> = 0.576)</a:t>
            </a:r>
          </a:p>
          <a:p>
            <a:r>
              <a:rPr lang="en-US" sz="1800" dirty="0"/>
              <a:t>moderate evidence for null effect of</a:t>
            </a:r>
          </a:p>
          <a:p>
            <a:pPr marL="285750" indent="-285750">
              <a:buFont typeface="Arial" panose="020B0604020202020204" pitchFamily="34" charset="0"/>
              <a:buChar char="•"/>
            </a:pPr>
            <a:r>
              <a:rPr lang="en-US" sz="1800" dirty="0"/>
              <a:t> </a:t>
            </a:r>
            <a:r>
              <a:rPr lang="en-US" sz="1800" b="1" dirty="0"/>
              <a:t>Timbre morphs </a:t>
            </a:r>
            <a:r>
              <a:rPr lang="en-US" sz="1800" dirty="0"/>
              <a:t>(</a:t>
            </a:r>
            <a:r>
              <a:rPr lang="en-US" sz="1800" i="1" dirty="0"/>
              <a:t>p</a:t>
            </a:r>
            <a:r>
              <a:rPr lang="en-US" sz="1800" dirty="0"/>
              <a:t> = .975, BF</a:t>
            </a:r>
            <a:r>
              <a:rPr lang="en-US" sz="1800" baseline="-25000" dirty="0"/>
              <a:t>10</a:t>
            </a:r>
            <a:r>
              <a:rPr lang="en-US" sz="1800" dirty="0"/>
              <a:t> = 0.205). </a:t>
            </a:r>
            <a:endParaRPr lang="de-DE" sz="1800" dirty="0"/>
          </a:p>
        </p:txBody>
      </p:sp>
      <p:sp>
        <p:nvSpPr>
          <p:cNvPr id="3" name="Textfeld 2">
            <a:extLst>
              <a:ext uri="{FF2B5EF4-FFF2-40B4-BE49-F238E27FC236}">
                <a16:creationId xmlns:a16="http://schemas.microsoft.com/office/drawing/2014/main" id="{835E8F16-5111-565C-0BD7-C7491E0CAD77}"/>
              </a:ext>
            </a:extLst>
          </p:cNvPr>
          <p:cNvSpPr txBox="1"/>
          <p:nvPr/>
        </p:nvSpPr>
        <p:spPr>
          <a:xfrm>
            <a:off x="3698632" y="6253784"/>
            <a:ext cx="7362092" cy="618631"/>
          </a:xfrm>
          <a:prstGeom prst="rect">
            <a:avLst/>
          </a:prstGeom>
          <a:noFill/>
        </p:spPr>
        <p:txBody>
          <a:bodyPr wrap="square" rtlCol="0">
            <a:spAutoFit/>
          </a:bodyPr>
          <a:lstStyle/>
          <a:p>
            <a:r>
              <a:rPr lang="en-US" sz="1800" dirty="0">
                <a:sym typeface="Wingdings" panose="05000000000000000000" pitchFamily="2" charset="2"/>
              </a:rPr>
              <a:t> </a:t>
            </a:r>
            <a:r>
              <a:rPr lang="en-US" sz="1800" dirty="0"/>
              <a:t>BF</a:t>
            </a:r>
            <a:r>
              <a:rPr lang="en-US" sz="1800" baseline="-25000" dirty="0"/>
              <a:t>10</a:t>
            </a:r>
            <a:r>
              <a:rPr lang="en-US" sz="1800" dirty="0"/>
              <a:t> &lt; 0.33 indicated moderate evidence for the null hypotheses</a:t>
            </a:r>
          </a:p>
          <a:p>
            <a:endParaRPr lang="de-DE" dirty="0"/>
          </a:p>
        </p:txBody>
      </p:sp>
    </p:spTree>
    <p:extLst>
      <p:ext uri="{BB962C8B-B14F-4D97-AF65-F5344CB8AC3E}">
        <p14:creationId xmlns:p14="http://schemas.microsoft.com/office/powerpoint/2010/main" val="4165663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D0AFCC-4450-F3CF-D078-77994E6F735D}"/>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E7BAC39-52DB-DDA6-D22F-6F368B03EE7D}"/>
              </a:ext>
            </a:extLst>
          </p:cNvPr>
          <p:cNvSpPr>
            <a:spLocks noGrp="1"/>
          </p:cNvSpPr>
          <p:nvPr>
            <p:ph type="title"/>
          </p:nvPr>
        </p:nvSpPr>
        <p:spPr/>
        <p:txBody>
          <a:bodyPr/>
          <a:lstStyle/>
          <a:p>
            <a:r>
              <a:rPr lang="de-DE" dirty="0" err="1"/>
              <a:t>Hypotheses</a:t>
            </a:r>
            <a:r>
              <a:rPr lang="de-DE" dirty="0"/>
              <a:t> &amp; </a:t>
            </a:r>
            <a:r>
              <a:rPr lang="de-DE" dirty="0" err="1"/>
              <a:t>Conclusion</a:t>
            </a:r>
            <a:endParaRPr lang="de-DE" dirty="0"/>
          </a:p>
        </p:txBody>
      </p:sp>
      <p:sp>
        <p:nvSpPr>
          <p:cNvPr id="3" name="Inhaltsplatzhalter 2">
            <a:extLst>
              <a:ext uri="{FF2B5EF4-FFF2-40B4-BE49-F238E27FC236}">
                <a16:creationId xmlns:a16="http://schemas.microsoft.com/office/drawing/2014/main" id="{3822C465-651B-7EA6-41BF-E9A5405E8A89}"/>
              </a:ext>
            </a:extLst>
          </p:cNvPr>
          <p:cNvSpPr>
            <a:spLocks noGrp="1"/>
          </p:cNvSpPr>
          <p:nvPr>
            <p:ph sz="quarter" idx="10"/>
          </p:nvPr>
        </p:nvSpPr>
        <p:spPr>
          <a:xfrm>
            <a:off x="874711" y="1490346"/>
            <a:ext cx="8040689" cy="4344987"/>
          </a:xfrm>
        </p:spPr>
        <p:txBody>
          <a:bodyPr/>
          <a:lstStyle/>
          <a:p>
            <a:pPr>
              <a:lnSpc>
                <a:spcPct val="150000"/>
              </a:lnSpc>
            </a:pPr>
            <a:r>
              <a:rPr lang="en-US" sz="2000" b="1" dirty="0"/>
              <a:t>Professionals vs. Amateurs vs. Non-Musicians</a:t>
            </a:r>
          </a:p>
          <a:p>
            <a:pPr marL="342900" indent="-342900">
              <a:buFont typeface="Arial" panose="020B0604020202020204" pitchFamily="34" charset="0"/>
              <a:buChar char="•"/>
            </a:pPr>
            <a:r>
              <a:rPr lang="en-US" sz="2000" b="1" dirty="0"/>
              <a:t>H3: </a:t>
            </a:r>
            <a:r>
              <a:rPr lang="en-US" sz="2000" dirty="0"/>
              <a:t>Amateur musicians outperform non-musicians in overall vocal emotion recognition and in the F0 condition. </a:t>
            </a:r>
          </a:p>
          <a:p>
            <a:pPr marL="342900" indent="-342900">
              <a:buFont typeface="Arial" panose="020B0604020202020204" pitchFamily="34" charset="0"/>
              <a:buChar char="•"/>
            </a:pPr>
            <a:r>
              <a:rPr lang="en-US" sz="2000" b="1" dirty="0"/>
              <a:t>H4: </a:t>
            </a:r>
            <a:r>
              <a:rPr lang="en-US" sz="2000" dirty="0"/>
              <a:t>Amateurs perform equal or better to professional musicians in overall vocal emotion recognition and in the F0 condition.</a:t>
            </a:r>
          </a:p>
          <a:p>
            <a:pPr marL="342900" indent="-342900">
              <a:buFont typeface="Arial" panose="020B0604020202020204" pitchFamily="34" charset="0"/>
              <a:buChar char="•"/>
            </a:pPr>
            <a:endParaRPr lang="en-US" sz="2000" dirty="0"/>
          </a:p>
          <a:p>
            <a:endParaRPr lang="en-US" sz="2000" dirty="0"/>
          </a:p>
          <a:p>
            <a:pPr marL="342900" indent="-342900">
              <a:buFont typeface="Wingdings" panose="05000000000000000000" pitchFamily="2" charset="2"/>
              <a:buChar char="à"/>
            </a:pPr>
            <a:r>
              <a:rPr lang="en-US" sz="2000" b="1" dirty="0"/>
              <a:t>It is unclear whether there are differences between amateurs and non-musicians regarding their vocal emotion perception.</a:t>
            </a:r>
          </a:p>
          <a:p>
            <a:pPr marL="342900" indent="-342900">
              <a:buFont typeface="Wingdings" panose="05000000000000000000" pitchFamily="2" charset="2"/>
              <a:buChar char="à"/>
            </a:pPr>
            <a:r>
              <a:rPr lang="en-US" sz="2000" b="1" dirty="0">
                <a:sym typeface="Wingdings" panose="05000000000000000000" pitchFamily="2" charset="2"/>
              </a:rPr>
              <a:t>Different levels of musical expertise (professional vs. amateur) do not influence vocal emotion perception. </a:t>
            </a:r>
          </a:p>
          <a:p>
            <a:endParaRPr lang="de-DE" dirty="0"/>
          </a:p>
        </p:txBody>
      </p:sp>
      <p:pic>
        <p:nvPicPr>
          <p:cNvPr id="4" name="Grafik 3" descr="Häkchen mit einfarbiger Füllung">
            <a:extLst>
              <a:ext uri="{FF2B5EF4-FFF2-40B4-BE49-F238E27FC236}">
                <a16:creationId xmlns:a16="http://schemas.microsoft.com/office/drawing/2014/main" id="{FA47D08D-C4DB-9849-0BBB-7CB654495B7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35415" y="2679834"/>
            <a:ext cx="777240" cy="777240"/>
          </a:xfrm>
          <a:prstGeom prst="rect">
            <a:avLst/>
          </a:prstGeom>
        </p:spPr>
      </p:pic>
      <p:pic>
        <p:nvPicPr>
          <p:cNvPr id="5" name="Grafik 4" descr="Schließen mit einfarbiger Füllung">
            <a:extLst>
              <a:ext uri="{FF2B5EF4-FFF2-40B4-BE49-F238E27FC236}">
                <a16:creationId xmlns:a16="http://schemas.microsoft.com/office/drawing/2014/main" id="{057373E4-522D-09A9-3BFD-6B6BF9301AD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35415" y="1824523"/>
            <a:ext cx="777240" cy="777240"/>
          </a:xfrm>
          <a:prstGeom prst="rect">
            <a:avLst/>
          </a:prstGeom>
        </p:spPr>
      </p:pic>
    </p:spTree>
    <p:extLst>
      <p:ext uri="{BB962C8B-B14F-4D97-AF65-F5344CB8AC3E}">
        <p14:creationId xmlns:p14="http://schemas.microsoft.com/office/powerpoint/2010/main" val="1908306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7C28487-CFE8-2B4B-1A37-00E12343A832}"/>
              </a:ext>
            </a:extLst>
          </p:cNvPr>
          <p:cNvSpPr>
            <a:spLocks noGrp="1"/>
          </p:cNvSpPr>
          <p:nvPr>
            <p:ph type="title"/>
          </p:nvPr>
        </p:nvSpPr>
        <p:spPr/>
        <p:txBody>
          <a:bodyPr/>
          <a:lstStyle/>
          <a:p>
            <a:r>
              <a:rPr lang="de-DE" dirty="0" err="1"/>
              <a:t>What</a:t>
            </a:r>
            <a:r>
              <a:rPr lang="de-DE" dirty="0"/>
              <a:t> </a:t>
            </a:r>
            <a:r>
              <a:rPr lang="de-DE" dirty="0" err="1"/>
              <a:t>we</a:t>
            </a:r>
            <a:r>
              <a:rPr lang="de-DE" dirty="0"/>
              <a:t> </a:t>
            </a:r>
            <a:r>
              <a:rPr lang="de-DE" dirty="0" err="1"/>
              <a:t>know</a:t>
            </a:r>
            <a:r>
              <a:rPr lang="de-DE" dirty="0"/>
              <a:t> so </a:t>
            </a:r>
            <a:r>
              <a:rPr lang="de-DE" dirty="0" err="1"/>
              <a:t>far</a:t>
            </a:r>
            <a:endParaRPr lang="de-DE" dirty="0"/>
          </a:p>
        </p:txBody>
      </p:sp>
      <p:sp>
        <p:nvSpPr>
          <p:cNvPr id="3" name="Inhaltsplatzhalter 2">
            <a:extLst>
              <a:ext uri="{FF2B5EF4-FFF2-40B4-BE49-F238E27FC236}">
                <a16:creationId xmlns:a16="http://schemas.microsoft.com/office/drawing/2014/main" id="{6DF936BF-110C-98B5-8515-88B10824107C}"/>
              </a:ext>
            </a:extLst>
          </p:cNvPr>
          <p:cNvSpPr>
            <a:spLocks noGrp="1"/>
          </p:cNvSpPr>
          <p:nvPr>
            <p:ph sz="quarter" idx="10"/>
          </p:nvPr>
        </p:nvSpPr>
        <p:spPr/>
        <p:txBody>
          <a:bodyPr/>
          <a:lstStyle/>
          <a:p>
            <a:pPr marL="342900" indent="-342900">
              <a:buFont typeface="Arial" panose="020B0604020202020204" pitchFamily="34" charset="0"/>
              <a:buChar char="•"/>
            </a:pPr>
            <a:r>
              <a:rPr lang="de-DE" sz="2000" dirty="0" err="1"/>
              <a:t>Humans</a:t>
            </a:r>
            <a:r>
              <a:rPr lang="de-DE" sz="2000" dirty="0"/>
              <a:t> </a:t>
            </a:r>
            <a:r>
              <a:rPr lang="de-DE" sz="2000" dirty="0" err="1"/>
              <a:t>infer</a:t>
            </a:r>
            <a:r>
              <a:rPr lang="de-DE" sz="2000" dirty="0"/>
              <a:t> </a:t>
            </a:r>
            <a:r>
              <a:rPr lang="de-DE" sz="2000" dirty="0" err="1"/>
              <a:t>emotions</a:t>
            </a:r>
            <a:r>
              <a:rPr lang="de-DE" sz="2000" dirty="0"/>
              <a:t> </a:t>
            </a:r>
            <a:r>
              <a:rPr lang="de-DE" sz="2000" dirty="0" err="1"/>
              <a:t>from</a:t>
            </a:r>
            <a:r>
              <a:rPr lang="de-DE" sz="2000" dirty="0"/>
              <a:t> </a:t>
            </a:r>
            <a:r>
              <a:rPr lang="de-DE" sz="2000" dirty="0" err="1"/>
              <a:t>voices</a:t>
            </a:r>
            <a:r>
              <a:rPr lang="de-DE" sz="2000" dirty="0"/>
              <a:t> </a:t>
            </a:r>
            <a:r>
              <a:rPr lang="de-DE" sz="2000" dirty="0" err="1"/>
              <a:t>above</a:t>
            </a:r>
            <a:r>
              <a:rPr lang="de-DE" sz="2000" dirty="0"/>
              <a:t> </a:t>
            </a:r>
            <a:r>
              <a:rPr lang="de-DE" sz="2000" dirty="0" err="1"/>
              <a:t>chance</a:t>
            </a:r>
            <a:r>
              <a:rPr lang="de-DE" sz="2000" dirty="0"/>
              <a:t> </a:t>
            </a:r>
            <a:r>
              <a:rPr lang="de-DE" sz="2000" dirty="0">
                <a:sym typeface="Wingdings" panose="05000000000000000000" pitchFamily="2" charset="2"/>
              </a:rPr>
              <a:t> individual </a:t>
            </a:r>
            <a:r>
              <a:rPr lang="de-DE" sz="2000" dirty="0" err="1">
                <a:sym typeface="Wingdings" panose="05000000000000000000" pitchFamily="2" charset="2"/>
              </a:rPr>
              <a:t>variability</a:t>
            </a:r>
            <a:r>
              <a:rPr lang="de-DE" sz="2000" dirty="0">
                <a:sym typeface="Wingdings" panose="05000000000000000000" pitchFamily="2" charset="2"/>
              </a:rPr>
              <a:t> </a:t>
            </a:r>
          </a:p>
          <a:p>
            <a:pPr marL="342900" indent="-342900">
              <a:buFont typeface="Arial" panose="020B0604020202020204" pitchFamily="34" charset="0"/>
              <a:buChar char="•"/>
            </a:pPr>
            <a:endParaRPr lang="de-DE" sz="2000" b="1" dirty="0"/>
          </a:p>
          <a:p>
            <a:pPr marL="342900" indent="-342900">
              <a:buFont typeface="Arial" panose="020B0604020202020204" pitchFamily="34" charset="0"/>
              <a:buChar char="•"/>
            </a:pPr>
            <a:r>
              <a:rPr lang="de-DE" sz="2000" b="1" dirty="0" err="1"/>
              <a:t>Musicality</a:t>
            </a:r>
            <a:endParaRPr lang="de-DE" sz="2000" b="1" dirty="0"/>
          </a:p>
          <a:p>
            <a:pPr marL="810900" lvl="2" indent="-342900">
              <a:buFont typeface="Arial" panose="020B0604020202020204" pitchFamily="34" charset="0"/>
              <a:buChar char="•"/>
            </a:pPr>
            <a:r>
              <a:rPr lang="de-DE" sz="2000" dirty="0" err="1"/>
              <a:t>Musicians</a:t>
            </a:r>
            <a:r>
              <a:rPr lang="de-DE" sz="2000" dirty="0"/>
              <a:t> </a:t>
            </a:r>
            <a:r>
              <a:rPr lang="de-DE" sz="2000" dirty="0" err="1"/>
              <a:t>outperform</a:t>
            </a:r>
            <a:r>
              <a:rPr lang="de-DE" sz="2000" dirty="0"/>
              <a:t> non-</a:t>
            </a:r>
            <a:r>
              <a:rPr lang="de-DE" sz="2000" dirty="0" err="1"/>
              <a:t>musicians</a:t>
            </a:r>
            <a:r>
              <a:rPr lang="de-DE" sz="2000" dirty="0"/>
              <a:t> (</a:t>
            </a:r>
            <a:r>
              <a:rPr lang="de-DE" sz="2000" dirty="0" err="1"/>
              <a:t>small</a:t>
            </a:r>
            <a:r>
              <a:rPr lang="de-DE" sz="2000" dirty="0"/>
              <a:t> </a:t>
            </a:r>
            <a:r>
              <a:rPr lang="de-DE" sz="2000" dirty="0" err="1"/>
              <a:t>to</a:t>
            </a:r>
            <a:r>
              <a:rPr lang="de-DE" sz="2000" dirty="0"/>
              <a:t> moderate </a:t>
            </a:r>
            <a:r>
              <a:rPr lang="de-DE" sz="2000" dirty="0" err="1"/>
              <a:t>effect</a:t>
            </a:r>
            <a:r>
              <a:rPr lang="de-DE" sz="2000" dirty="0"/>
              <a:t> </a:t>
            </a:r>
            <a:r>
              <a:rPr lang="de-DE" sz="2000" dirty="0" err="1"/>
              <a:t>sizes</a:t>
            </a:r>
            <a:r>
              <a:rPr lang="de-DE" sz="2000" dirty="0"/>
              <a:t>)		               (</a:t>
            </a:r>
            <a:r>
              <a:rPr lang="de-DE" dirty="0"/>
              <a:t>Martins et al., 2021; Nussbaum &amp; Schweinberger, 2021</a:t>
            </a:r>
            <a:r>
              <a:rPr lang="de-DE" sz="2000" dirty="0"/>
              <a:t>)</a:t>
            </a:r>
          </a:p>
          <a:p>
            <a:pPr marL="810900" lvl="2" indent="-342900">
              <a:buFont typeface="Arial" panose="020B0604020202020204" pitchFamily="34" charset="0"/>
              <a:buChar char="•"/>
            </a:pPr>
            <a:r>
              <a:rPr lang="de-DE" sz="2000" b="1" dirty="0" err="1"/>
              <a:t>predisposed</a:t>
            </a:r>
            <a:r>
              <a:rPr lang="de-DE" sz="2000" b="1" dirty="0"/>
              <a:t> </a:t>
            </a:r>
            <a:r>
              <a:rPr lang="de-DE" sz="2000" b="1" dirty="0" err="1"/>
              <a:t>auditory</a:t>
            </a:r>
            <a:r>
              <a:rPr lang="de-DE" sz="2000" b="1" dirty="0"/>
              <a:t> </a:t>
            </a:r>
            <a:r>
              <a:rPr lang="de-DE" sz="2000" b="1" dirty="0" err="1"/>
              <a:t>sensitivity</a:t>
            </a:r>
            <a:r>
              <a:rPr lang="de-DE" sz="2000" b="1" dirty="0"/>
              <a:t> </a:t>
            </a:r>
            <a:r>
              <a:rPr lang="de-DE" sz="2000" dirty="0">
                <a:sym typeface="Wingdings" panose="05000000000000000000" pitchFamily="2" charset="2"/>
              </a:rPr>
              <a:t> </a:t>
            </a:r>
            <a:r>
              <a:rPr lang="de-DE" sz="2000" dirty="0"/>
              <a:t>pitch/fundamental </a:t>
            </a:r>
            <a:r>
              <a:rPr lang="de-DE" sz="2000" dirty="0" err="1"/>
              <a:t>frequency</a:t>
            </a:r>
            <a:r>
              <a:rPr lang="de-DE" sz="2000" dirty="0"/>
              <a:t> (F0), </a:t>
            </a:r>
            <a:r>
              <a:rPr lang="de-DE" sz="2000" dirty="0" err="1"/>
              <a:t>melody</a:t>
            </a:r>
            <a:r>
              <a:rPr lang="de-DE" sz="2000" dirty="0"/>
              <a:t>, </a:t>
            </a:r>
            <a:r>
              <a:rPr lang="de-DE" sz="2000" dirty="0" err="1"/>
              <a:t>timbre</a:t>
            </a:r>
            <a:r>
              <a:rPr lang="de-DE" sz="2000" dirty="0"/>
              <a:t>, </a:t>
            </a:r>
            <a:r>
              <a:rPr lang="de-DE" sz="2000" dirty="0" err="1"/>
              <a:t>rhythm</a:t>
            </a:r>
            <a:r>
              <a:rPr lang="de-DE" sz="2000" dirty="0"/>
              <a:t> </a:t>
            </a:r>
            <a:r>
              <a:rPr lang="de-DE" dirty="0"/>
              <a:t>(Correia et al., 2022; Schellenberg &amp; Lima, 2024) </a:t>
            </a:r>
          </a:p>
          <a:p>
            <a:pPr marL="414900" lvl="1" indent="-342900">
              <a:buFont typeface="Arial" panose="020B0604020202020204" pitchFamily="34" charset="0"/>
              <a:buChar char="•"/>
            </a:pPr>
            <a:endParaRPr lang="de-DE" sz="2000" dirty="0"/>
          </a:p>
          <a:p>
            <a:pPr lvl="1"/>
            <a:endParaRPr lang="de-DE" sz="2000" dirty="0">
              <a:sym typeface="Wingdings" panose="05000000000000000000" pitchFamily="2" charset="2"/>
            </a:endParaRPr>
          </a:p>
          <a:p>
            <a:pPr lvl="1"/>
            <a:r>
              <a:rPr lang="de-DE" sz="2000" dirty="0">
                <a:sym typeface="Wingdings" panose="05000000000000000000" pitchFamily="2" charset="2"/>
              </a:rPr>
              <a:t> </a:t>
            </a:r>
            <a:r>
              <a:rPr lang="de-DE" sz="2000" dirty="0" err="1">
                <a:sym typeface="Wingdings" panose="05000000000000000000" pitchFamily="2" charset="2"/>
              </a:rPr>
              <a:t>What</a:t>
            </a:r>
            <a:r>
              <a:rPr lang="de-DE" sz="2000" dirty="0">
                <a:sym typeface="Wingdings" panose="05000000000000000000" pitchFamily="2" charset="2"/>
              </a:rPr>
              <a:t> </a:t>
            </a:r>
            <a:r>
              <a:rPr lang="de-DE" sz="2000" dirty="0" err="1">
                <a:sym typeface="Wingdings" panose="05000000000000000000" pitchFamily="2" charset="2"/>
              </a:rPr>
              <a:t>role</a:t>
            </a:r>
            <a:r>
              <a:rPr lang="de-DE" sz="2000" dirty="0">
                <a:sym typeface="Wingdings" panose="05000000000000000000" pitchFamily="2" charset="2"/>
              </a:rPr>
              <a:t> do different </a:t>
            </a:r>
            <a:r>
              <a:rPr lang="de-DE" sz="2000" dirty="0" err="1">
                <a:sym typeface="Wingdings" panose="05000000000000000000" pitchFamily="2" charset="2"/>
              </a:rPr>
              <a:t>forms</a:t>
            </a:r>
            <a:r>
              <a:rPr lang="de-DE" sz="2000" dirty="0">
                <a:sym typeface="Wingdings" panose="05000000000000000000" pitchFamily="2" charset="2"/>
              </a:rPr>
              <a:t> </a:t>
            </a:r>
            <a:r>
              <a:rPr lang="de-DE" sz="2000" dirty="0" err="1">
                <a:sym typeface="Wingdings" panose="05000000000000000000" pitchFamily="2" charset="2"/>
              </a:rPr>
              <a:t>of</a:t>
            </a:r>
            <a:r>
              <a:rPr lang="de-DE" sz="2000" dirty="0">
                <a:sym typeface="Wingdings" panose="05000000000000000000" pitchFamily="2" charset="2"/>
              </a:rPr>
              <a:t> </a:t>
            </a:r>
            <a:r>
              <a:rPr lang="de-DE" sz="2000" dirty="0" err="1">
                <a:sym typeface="Wingdings" panose="05000000000000000000" pitchFamily="2" charset="2"/>
              </a:rPr>
              <a:t>musical</a:t>
            </a:r>
            <a:r>
              <a:rPr lang="de-DE" sz="2000" dirty="0">
                <a:sym typeface="Wingdings" panose="05000000000000000000" pitchFamily="2" charset="2"/>
              </a:rPr>
              <a:t> </a:t>
            </a:r>
            <a:r>
              <a:rPr lang="de-DE" sz="2000" dirty="0" err="1">
                <a:sym typeface="Wingdings" panose="05000000000000000000" pitchFamily="2" charset="2"/>
              </a:rPr>
              <a:t>engagement</a:t>
            </a:r>
            <a:r>
              <a:rPr lang="de-DE" sz="2000" dirty="0">
                <a:sym typeface="Wingdings" panose="05000000000000000000" pitchFamily="2" charset="2"/>
              </a:rPr>
              <a:t> and different </a:t>
            </a:r>
            <a:r>
              <a:rPr lang="de-DE" sz="2000" dirty="0" err="1">
                <a:sym typeface="Wingdings" panose="05000000000000000000" pitchFamily="2" charset="2"/>
              </a:rPr>
              <a:t>levels</a:t>
            </a:r>
            <a:r>
              <a:rPr lang="de-DE" sz="2000" dirty="0">
                <a:sym typeface="Wingdings" panose="05000000000000000000" pitchFamily="2" charset="2"/>
              </a:rPr>
              <a:t> </a:t>
            </a:r>
            <a:r>
              <a:rPr lang="de-DE" sz="2000" dirty="0" err="1">
                <a:sym typeface="Wingdings" panose="05000000000000000000" pitchFamily="2" charset="2"/>
              </a:rPr>
              <a:t>of</a:t>
            </a:r>
            <a:r>
              <a:rPr lang="de-DE" sz="2000" dirty="0">
                <a:sym typeface="Wingdings" panose="05000000000000000000" pitchFamily="2" charset="2"/>
              </a:rPr>
              <a:t> </a:t>
            </a:r>
            <a:r>
              <a:rPr lang="de-DE" sz="2000" dirty="0" err="1">
                <a:sym typeface="Wingdings" panose="05000000000000000000" pitchFamily="2" charset="2"/>
              </a:rPr>
              <a:t>musical</a:t>
            </a:r>
            <a:r>
              <a:rPr lang="de-DE" sz="2000" dirty="0">
                <a:sym typeface="Wingdings" panose="05000000000000000000" pitchFamily="2" charset="2"/>
              </a:rPr>
              <a:t> </a:t>
            </a:r>
            <a:r>
              <a:rPr lang="de-DE" sz="2000" dirty="0" err="1">
                <a:sym typeface="Wingdings" panose="05000000000000000000" pitchFamily="2" charset="2"/>
              </a:rPr>
              <a:t>expertise</a:t>
            </a:r>
            <a:r>
              <a:rPr lang="de-DE" sz="2000" dirty="0">
                <a:sym typeface="Wingdings" panose="05000000000000000000" pitchFamily="2" charset="2"/>
              </a:rPr>
              <a:t> </a:t>
            </a:r>
            <a:r>
              <a:rPr lang="de-DE" sz="2000" dirty="0" err="1">
                <a:sym typeface="Wingdings" panose="05000000000000000000" pitchFamily="2" charset="2"/>
              </a:rPr>
              <a:t>play</a:t>
            </a:r>
            <a:r>
              <a:rPr lang="de-DE" sz="2000" dirty="0">
                <a:sym typeface="Wingdings" panose="05000000000000000000" pitchFamily="2" charset="2"/>
              </a:rPr>
              <a:t>?</a:t>
            </a:r>
            <a:endParaRPr lang="de-DE" sz="2000" dirty="0"/>
          </a:p>
          <a:p>
            <a:pPr marL="810900" lvl="2" indent="-342900">
              <a:buFont typeface="Arial" panose="020B0604020202020204" pitchFamily="34" charset="0"/>
              <a:buChar char="•"/>
            </a:pPr>
            <a:endParaRPr lang="de-DE" sz="2000" dirty="0"/>
          </a:p>
        </p:txBody>
      </p:sp>
    </p:spTree>
    <p:extLst>
      <p:ext uri="{BB962C8B-B14F-4D97-AF65-F5344CB8AC3E}">
        <p14:creationId xmlns:p14="http://schemas.microsoft.com/office/powerpoint/2010/main" val="2799565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77BA5E-2294-DF52-49F3-0F830D26C875}"/>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0ECF63C-0B6A-D661-C9A9-D59CD6C46717}"/>
              </a:ext>
            </a:extLst>
          </p:cNvPr>
          <p:cNvSpPr>
            <a:spLocks noGrp="1"/>
          </p:cNvSpPr>
          <p:nvPr>
            <p:ph type="title"/>
          </p:nvPr>
        </p:nvSpPr>
        <p:spPr/>
        <p:txBody>
          <a:bodyPr/>
          <a:lstStyle/>
          <a:p>
            <a:r>
              <a:rPr lang="de-DE" dirty="0"/>
              <a:t>Part 3 - </a:t>
            </a:r>
            <a:r>
              <a:rPr lang="de-DE" dirty="0" err="1"/>
              <a:t>Correlations</a:t>
            </a:r>
            <a:endParaRPr lang="de-DE" dirty="0"/>
          </a:p>
        </p:txBody>
      </p:sp>
    </p:spTree>
    <p:extLst>
      <p:ext uri="{BB962C8B-B14F-4D97-AF65-F5344CB8AC3E}">
        <p14:creationId xmlns:p14="http://schemas.microsoft.com/office/powerpoint/2010/main" val="13714498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5C678F-F98E-66AC-7607-81F955A12338}"/>
              </a:ext>
            </a:extLst>
          </p:cNvPr>
          <p:cNvSpPr>
            <a:spLocks noGrp="1"/>
          </p:cNvSpPr>
          <p:nvPr>
            <p:ph type="title"/>
          </p:nvPr>
        </p:nvSpPr>
        <p:spPr/>
        <p:txBody>
          <a:bodyPr/>
          <a:lstStyle/>
          <a:p>
            <a:r>
              <a:rPr lang="de-DE" dirty="0" err="1"/>
              <a:t>Hypotheses</a:t>
            </a:r>
            <a:br>
              <a:rPr lang="de-DE" dirty="0"/>
            </a:br>
            <a:r>
              <a:rPr lang="de-DE" b="0" dirty="0"/>
              <a:t>Singers vs. </a:t>
            </a:r>
            <a:r>
              <a:rPr lang="de-DE" b="0" dirty="0" err="1"/>
              <a:t>Instrumentalists</a:t>
            </a:r>
            <a:r>
              <a:rPr lang="de-DE" b="0" dirty="0"/>
              <a:t> </a:t>
            </a:r>
          </a:p>
        </p:txBody>
      </p:sp>
      <p:sp>
        <p:nvSpPr>
          <p:cNvPr id="3" name="Inhaltsplatzhalter 2">
            <a:extLst>
              <a:ext uri="{FF2B5EF4-FFF2-40B4-BE49-F238E27FC236}">
                <a16:creationId xmlns:a16="http://schemas.microsoft.com/office/drawing/2014/main" id="{45662A9B-4D5A-4430-8B54-B83AB31C9C20}"/>
              </a:ext>
            </a:extLst>
          </p:cNvPr>
          <p:cNvSpPr>
            <a:spLocks noGrp="1"/>
          </p:cNvSpPr>
          <p:nvPr>
            <p:ph sz="quarter" idx="10"/>
          </p:nvPr>
        </p:nvSpPr>
        <p:spPr>
          <a:xfrm>
            <a:off x="874711" y="1484313"/>
            <a:ext cx="8055929" cy="4344987"/>
          </a:xfrm>
        </p:spPr>
        <p:txBody>
          <a:bodyPr/>
          <a:lstStyle/>
          <a:p>
            <a:r>
              <a:rPr lang="en-US" sz="2000" b="1" dirty="0"/>
              <a:t>Correlations with PROMS:</a:t>
            </a:r>
          </a:p>
          <a:p>
            <a:pPr marL="342900" indent="-342900">
              <a:buFont typeface="Arial" panose="020B0604020202020204" pitchFamily="34" charset="0"/>
              <a:buChar char="•"/>
            </a:pPr>
            <a:r>
              <a:rPr lang="en-US" sz="2000" b="1" dirty="0"/>
              <a:t>H5</a:t>
            </a:r>
            <a:r>
              <a:rPr lang="en-US" sz="2000" dirty="0"/>
              <a:t>: Averaged vocal emotion recognition (VER) performance is correlated with averaged music perception performance.  </a:t>
            </a:r>
          </a:p>
          <a:p>
            <a:pPr marL="342900" indent="-342900">
              <a:buFont typeface="Arial" panose="020B0604020202020204" pitchFamily="34" charset="0"/>
              <a:buChar char="•"/>
            </a:pPr>
            <a:r>
              <a:rPr lang="en-US" sz="2000" b="1" dirty="0"/>
              <a:t>H6</a:t>
            </a:r>
            <a:r>
              <a:rPr lang="en-US" sz="2000" dirty="0"/>
              <a:t>: Full-VER and F0-VER are correlated with melody perception in music. </a:t>
            </a:r>
          </a:p>
          <a:p>
            <a:endParaRPr lang="en-US" sz="2000" dirty="0"/>
          </a:p>
          <a:p>
            <a:r>
              <a:rPr lang="en-US" sz="2000" b="1" dirty="0"/>
              <a:t>Correlations with the GOLD-MSI:</a:t>
            </a:r>
          </a:p>
          <a:p>
            <a:pPr marL="342900" indent="-342900">
              <a:buFont typeface="Arial" panose="020B0604020202020204" pitchFamily="34" charset="0"/>
              <a:buChar char="•"/>
            </a:pPr>
            <a:r>
              <a:rPr lang="en-US" sz="2000" b="1" dirty="0"/>
              <a:t>H7</a:t>
            </a:r>
            <a:r>
              <a:rPr lang="en-US" sz="2000" dirty="0"/>
              <a:t>: Averaged-VER and Full-VER are correlated with the General-ME.</a:t>
            </a:r>
          </a:p>
          <a:p>
            <a:pPr marL="342900" indent="-342900">
              <a:buFont typeface="Arial" panose="020B0604020202020204" pitchFamily="34" charset="0"/>
              <a:buChar char="•"/>
            </a:pPr>
            <a:r>
              <a:rPr lang="en-US" sz="2000" b="1" dirty="0"/>
              <a:t>H8</a:t>
            </a:r>
            <a:r>
              <a:rPr lang="en-US" sz="2000" dirty="0"/>
              <a:t>: Averaged-VER and Full-VER are correlated with the Perception Subscale.</a:t>
            </a:r>
          </a:p>
          <a:p>
            <a:pPr marL="342900" indent="-342900">
              <a:buFont typeface="Arial" panose="020B0604020202020204" pitchFamily="34" charset="0"/>
              <a:buChar char="•"/>
            </a:pPr>
            <a:r>
              <a:rPr lang="en-US" sz="2000" b="1" dirty="0"/>
              <a:t>H9</a:t>
            </a:r>
            <a:r>
              <a:rPr lang="en-US" sz="2000" dirty="0"/>
              <a:t>: Averaged-VER and Full-VER are correlated with self-rated singing abilities.</a:t>
            </a:r>
          </a:p>
          <a:p>
            <a:endParaRPr lang="de-DE" dirty="0"/>
          </a:p>
        </p:txBody>
      </p:sp>
      <p:pic>
        <p:nvPicPr>
          <p:cNvPr id="4" name="Grafik 3">
            <a:extLst>
              <a:ext uri="{FF2B5EF4-FFF2-40B4-BE49-F238E27FC236}">
                <a16:creationId xmlns:a16="http://schemas.microsoft.com/office/drawing/2014/main" id="{C8DAA141-CB2B-CF38-4683-5443A5380C4F}"/>
              </a:ext>
            </a:extLst>
          </p:cNvPr>
          <p:cNvPicPr>
            <a:picLocks noChangeAspect="1"/>
          </p:cNvPicPr>
          <p:nvPr/>
        </p:nvPicPr>
        <p:blipFill>
          <a:blip r:embed="rId2" cstate="print">
            <a:extLst>
              <a:ext uri="{28A0092B-C50C-407E-A947-70E740481C1C}">
                <a14:useLocalDpi xmlns:a14="http://schemas.microsoft.com/office/drawing/2010/main" val="0"/>
              </a:ext>
            </a:extLst>
          </a:blip>
          <a:srcRect r="73856"/>
          <a:stretch/>
        </p:blipFill>
        <p:spPr>
          <a:xfrm>
            <a:off x="9165946" y="688075"/>
            <a:ext cx="2710930" cy="4147694"/>
          </a:xfrm>
          <a:prstGeom prst="rect">
            <a:avLst/>
          </a:prstGeom>
        </p:spPr>
      </p:pic>
      <p:sp>
        <p:nvSpPr>
          <p:cNvPr id="5" name="Inhaltsplatzhalter 2">
            <a:extLst>
              <a:ext uri="{FF2B5EF4-FFF2-40B4-BE49-F238E27FC236}">
                <a16:creationId xmlns:a16="http://schemas.microsoft.com/office/drawing/2014/main" id="{0B562E60-7672-DBE3-782B-F4B04642189A}"/>
              </a:ext>
            </a:extLst>
          </p:cNvPr>
          <p:cNvSpPr txBox="1">
            <a:spLocks/>
          </p:cNvSpPr>
          <p:nvPr/>
        </p:nvSpPr>
        <p:spPr>
          <a:xfrm rot="10800000" flipV="1">
            <a:off x="9987001" y="4493770"/>
            <a:ext cx="1880105" cy="684000"/>
          </a:xfrm>
          <a:prstGeom prst="rect">
            <a:avLst/>
          </a:prstGeom>
          <a:ln>
            <a:noFill/>
          </a:ln>
        </p:spPr>
        <p:txBody>
          <a:bodyPr vert="horz" lIns="0" tIns="0" rIns="0" bIns="0" rtlCol="0">
            <a:noAutofit/>
          </a:bodyPr>
          <a:lst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1pPr>
            <a:lvl2pPr marL="7200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2pPr>
            <a:lvl3pPr marL="468000" marR="0" indent="-216000" algn="l" defTabSz="914400" rtl="0" eaLnBrk="1" fontAlgn="auto" latinLnBrk="0" hangingPunct="1">
              <a:lnSpc>
                <a:spcPct val="100000"/>
              </a:lnSpc>
              <a:spcBef>
                <a:spcPts val="1200"/>
              </a:spcBef>
              <a:spcAft>
                <a:spcPts val="0"/>
              </a:spcAft>
              <a:buClrTx/>
              <a:buSzTx/>
              <a:buFont typeface="Symbol" panose="05050102010706020507" pitchFamily="18" charset="2"/>
              <a:buChar char="-"/>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3pPr>
            <a:lvl4pPr marL="576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4pPr>
            <a:lvl5pPr marL="648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kumimoji="0" lang="de-DE" sz="1600" b="0" i="0" u="none" strike="noStrike" kern="1200" cap="none" spc="0" normalizeH="0" baseline="0" dirty="0">
                <a:ln>
                  <a:noFill/>
                </a:ln>
                <a:solidFill>
                  <a:srgbClr val="00305E"/>
                </a:solidFill>
                <a:effectLst/>
                <a:uLnTx/>
                <a:uFillTx/>
                <a:latin typeface="Roboto Condensed" panose="02000000000000000000" pitchFamily="2" charset="0"/>
                <a:ea typeface="Roboto Condensed" panose="02000000000000000000" pitchFamily="2" charset="0"/>
                <a:cs typeface="+mn-cs"/>
              </a:defRPr>
            </a:lvl5pPr>
            <a:lvl6pPr marL="358775"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3200" b="1" kern="1200">
                <a:solidFill>
                  <a:schemeClr val="bg1"/>
                </a:solidFill>
                <a:latin typeface="+mn-lt"/>
                <a:ea typeface="+mn-ea"/>
                <a:cs typeface="+mn-cs"/>
              </a:defRPr>
            </a:lvl6pPr>
            <a:lvl7pPr marL="815923" indent="-457200" algn="l" defTabSz="914269" rtl="0" eaLnBrk="1" latinLnBrk="0" hangingPunct="1">
              <a:spcBef>
                <a:spcPts val="0"/>
              </a:spcBef>
              <a:buFont typeface="Arial" panose="020B0604020202020204" pitchFamily="34" charset="0"/>
              <a:buChar char="•"/>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r"/>
            <a:r>
              <a:rPr lang="de-DE" dirty="0"/>
              <a:t>Nussbaum, Schirmer &amp; Schweinberger, 2024</a:t>
            </a:r>
          </a:p>
        </p:txBody>
      </p:sp>
    </p:spTree>
    <p:extLst>
      <p:ext uri="{BB962C8B-B14F-4D97-AF65-F5344CB8AC3E}">
        <p14:creationId xmlns:p14="http://schemas.microsoft.com/office/powerpoint/2010/main" val="42532993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0D0D76-8917-7078-20CE-7C745493FB8B}"/>
              </a:ext>
            </a:extLst>
          </p:cNvPr>
          <p:cNvSpPr>
            <a:spLocks noGrp="1"/>
          </p:cNvSpPr>
          <p:nvPr>
            <p:ph type="title"/>
          </p:nvPr>
        </p:nvSpPr>
        <p:spPr>
          <a:xfrm>
            <a:off x="874713" y="346075"/>
            <a:ext cx="2361368" cy="773278"/>
          </a:xfrm>
        </p:spPr>
        <p:txBody>
          <a:bodyPr/>
          <a:lstStyle/>
          <a:p>
            <a:r>
              <a:rPr lang="de-DE" dirty="0" err="1"/>
              <a:t>Results</a:t>
            </a:r>
            <a:br>
              <a:rPr lang="de-DE" dirty="0"/>
            </a:br>
            <a:r>
              <a:rPr lang="de-DE" b="0" dirty="0"/>
              <a:t>PROMS</a:t>
            </a:r>
          </a:p>
        </p:txBody>
      </p:sp>
      <p:pic>
        <p:nvPicPr>
          <p:cNvPr id="5" name="Inhaltsplatzhalter 4" descr="Ein Bild, das Text, Screenshot, Diagramm enthält.&#10;&#10;KI-generierte Inhalte können fehlerhaft sein.">
            <a:extLst>
              <a:ext uri="{FF2B5EF4-FFF2-40B4-BE49-F238E27FC236}">
                <a16:creationId xmlns:a16="http://schemas.microsoft.com/office/drawing/2014/main" id="{A190D16B-B235-67A2-B461-549A9905D97F}"/>
              </a:ext>
            </a:extLst>
          </p:cNvPr>
          <p:cNvPicPr>
            <a:picLocks noGrp="1" noChangeAspect="1"/>
          </p:cNvPicPr>
          <p:nvPr>
            <p:ph sz="quarter" idx="10"/>
          </p:nvPr>
        </p:nvPicPr>
        <p:blipFill>
          <a:blip r:embed="rId3" cstate="print">
            <a:extLst>
              <a:ext uri="{28A0092B-C50C-407E-A947-70E740481C1C}">
                <a14:useLocalDpi xmlns:a14="http://schemas.microsoft.com/office/drawing/2010/main" val="0"/>
              </a:ext>
            </a:extLst>
          </a:blip>
          <a:stretch>
            <a:fillRect/>
          </a:stretch>
        </p:blipFill>
        <p:spPr>
          <a:xfrm>
            <a:off x="3760830" y="72184"/>
            <a:ext cx="8229600" cy="6583681"/>
          </a:xfrm>
        </p:spPr>
      </p:pic>
      <p:sp>
        <p:nvSpPr>
          <p:cNvPr id="3" name="Textfeld 2">
            <a:extLst>
              <a:ext uri="{FF2B5EF4-FFF2-40B4-BE49-F238E27FC236}">
                <a16:creationId xmlns:a16="http://schemas.microsoft.com/office/drawing/2014/main" id="{A28FE85E-6305-7581-607E-32D860757775}"/>
              </a:ext>
            </a:extLst>
          </p:cNvPr>
          <p:cNvSpPr txBox="1"/>
          <p:nvPr/>
        </p:nvSpPr>
        <p:spPr>
          <a:xfrm>
            <a:off x="615921" y="1513490"/>
            <a:ext cx="3144909" cy="3527119"/>
          </a:xfrm>
          <a:prstGeom prst="rect">
            <a:avLst/>
          </a:prstGeom>
          <a:noFill/>
        </p:spPr>
        <p:txBody>
          <a:bodyPr wrap="square" rtlCol="0">
            <a:spAutoFit/>
          </a:bodyPr>
          <a:lstStyle/>
          <a:p>
            <a:r>
              <a:rPr lang="de-DE" sz="1800" b="1" dirty="0"/>
              <a:t>Strong </a:t>
            </a:r>
            <a:r>
              <a:rPr lang="de-DE" sz="1800" b="1" dirty="0" err="1"/>
              <a:t>correlation</a:t>
            </a:r>
            <a:r>
              <a:rPr lang="de-DE" sz="1800" b="1" dirty="0"/>
              <a:t> </a:t>
            </a:r>
            <a:r>
              <a:rPr lang="de-DE" sz="1800" b="1" dirty="0" err="1"/>
              <a:t>of</a:t>
            </a:r>
            <a:r>
              <a:rPr lang="de-DE" sz="1800" b="1" dirty="0"/>
              <a:t> </a:t>
            </a:r>
          </a:p>
          <a:p>
            <a:r>
              <a:rPr lang="en-US" sz="1800" dirty="0"/>
              <a:t>overall vocal emotion recognition performance with average PROMS </a:t>
            </a:r>
          </a:p>
          <a:p>
            <a:r>
              <a:rPr lang="en-US" sz="1600" dirty="0"/>
              <a:t>(ρ(86) = .39, </a:t>
            </a:r>
            <a:r>
              <a:rPr lang="en-US" sz="1600" i="1" dirty="0"/>
              <a:t>p</a:t>
            </a:r>
            <a:r>
              <a:rPr lang="en-US" sz="1600" dirty="0"/>
              <a:t> = .002)</a:t>
            </a:r>
          </a:p>
          <a:p>
            <a:endParaRPr lang="en-US" sz="1800" dirty="0"/>
          </a:p>
          <a:p>
            <a:endParaRPr lang="en-US" sz="1800" dirty="0">
              <a:highlight>
                <a:srgbClr val="FFFF00"/>
              </a:highlight>
            </a:endParaRPr>
          </a:p>
          <a:p>
            <a:endParaRPr lang="en-US" dirty="0"/>
          </a:p>
          <a:p>
            <a:endParaRPr lang="en-US" dirty="0"/>
          </a:p>
          <a:p>
            <a:endParaRPr lang="en-US" dirty="0"/>
          </a:p>
          <a:p>
            <a:endParaRPr lang="en-US" dirty="0"/>
          </a:p>
          <a:p>
            <a:endParaRPr lang="en-US" dirty="0"/>
          </a:p>
          <a:p>
            <a:pPr marL="285750" indent="-285750">
              <a:buFont typeface="Arial" panose="020B0604020202020204" pitchFamily="34" charset="0"/>
              <a:buChar char="•"/>
            </a:pPr>
            <a:endParaRPr lang="de-DE" dirty="0"/>
          </a:p>
        </p:txBody>
      </p:sp>
      <p:sp>
        <p:nvSpPr>
          <p:cNvPr id="4" name="Rechteck 3">
            <a:extLst>
              <a:ext uri="{FF2B5EF4-FFF2-40B4-BE49-F238E27FC236}">
                <a16:creationId xmlns:a16="http://schemas.microsoft.com/office/drawing/2014/main" id="{717FB915-3E22-9CD5-83AE-6F3F53020220}"/>
              </a:ext>
            </a:extLst>
          </p:cNvPr>
          <p:cNvSpPr/>
          <p:nvPr/>
        </p:nvSpPr>
        <p:spPr>
          <a:xfrm>
            <a:off x="3760830" y="202135"/>
            <a:ext cx="1777328" cy="1643918"/>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7969164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C87BA-0B44-2A2E-FD1B-2E0BD3112E3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4EEADD07-5241-BD04-908C-E18B038E26D0}"/>
              </a:ext>
            </a:extLst>
          </p:cNvPr>
          <p:cNvSpPr>
            <a:spLocks noGrp="1"/>
          </p:cNvSpPr>
          <p:nvPr>
            <p:ph type="title"/>
          </p:nvPr>
        </p:nvSpPr>
        <p:spPr>
          <a:xfrm>
            <a:off x="874713" y="346075"/>
            <a:ext cx="2361368" cy="773278"/>
          </a:xfrm>
        </p:spPr>
        <p:txBody>
          <a:bodyPr/>
          <a:lstStyle/>
          <a:p>
            <a:r>
              <a:rPr lang="de-DE" dirty="0" err="1"/>
              <a:t>Results</a:t>
            </a:r>
            <a:br>
              <a:rPr lang="de-DE" dirty="0"/>
            </a:br>
            <a:r>
              <a:rPr lang="de-DE" b="0" dirty="0"/>
              <a:t>PROMS</a:t>
            </a:r>
          </a:p>
        </p:txBody>
      </p:sp>
      <p:pic>
        <p:nvPicPr>
          <p:cNvPr id="5" name="Inhaltsplatzhalter 4" descr="Ein Bild, das Text, Screenshot, Diagramm enthält.&#10;&#10;KI-generierte Inhalte können fehlerhaft sein.">
            <a:extLst>
              <a:ext uri="{FF2B5EF4-FFF2-40B4-BE49-F238E27FC236}">
                <a16:creationId xmlns:a16="http://schemas.microsoft.com/office/drawing/2014/main" id="{6F053491-C2DB-A4D1-B6A6-BA3FA60A02B4}"/>
              </a:ext>
            </a:extLst>
          </p:cNvPr>
          <p:cNvPicPr>
            <a:picLocks noGrp="1" noChangeAspect="1"/>
          </p:cNvPicPr>
          <p:nvPr>
            <p:ph sz="quarter" idx="10"/>
          </p:nvPr>
        </p:nvPicPr>
        <p:blipFill>
          <a:blip r:embed="rId3" cstate="print">
            <a:extLst>
              <a:ext uri="{28A0092B-C50C-407E-A947-70E740481C1C}">
                <a14:useLocalDpi xmlns:a14="http://schemas.microsoft.com/office/drawing/2010/main" val="0"/>
              </a:ext>
            </a:extLst>
          </a:blip>
          <a:stretch>
            <a:fillRect/>
          </a:stretch>
        </p:blipFill>
        <p:spPr>
          <a:xfrm>
            <a:off x="3760830" y="72184"/>
            <a:ext cx="8229600" cy="6583681"/>
          </a:xfrm>
        </p:spPr>
      </p:pic>
      <p:sp>
        <p:nvSpPr>
          <p:cNvPr id="3" name="Textfeld 2">
            <a:extLst>
              <a:ext uri="{FF2B5EF4-FFF2-40B4-BE49-F238E27FC236}">
                <a16:creationId xmlns:a16="http://schemas.microsoft.com/office/drawing/2014/main" id="{0B1A6A02-D24B-1F8D-2167-CF2DEC657C14}"/>
              </a:ext>
            </a:extLst>
          </p:cNvPr>
          <p:cNvSpPr txBox="1"/>
          <p:nvPr/>
        </p:nvSpPr>
        <p:spPr>
          <a:xfrm>
            <a:off x="615922" y="1513490"/>
            <a:ext cx="2991080" cy="4188839"/>
          </a:xfrm>
          <a:prstGeom prst="rect">
            <a:avLst/>
          </a:prstGeom>
          <a:noFill/>
        </p:spPr>
        <p:txBody>
          <a:bodyPr wrap="square" rtlCol="0">
            <a:spAutoFit/>
          </a:bodyPr>
          <a:lstStyle/>
          <a:p>
            <a:r>
              <a:rPr lang="de-DE" sz="1800" b="1" dirty="0"/>
              <a:t>Strong </a:t>
            </a:r>
            <a:r>
              <a:rPr lang="de-DE" sz="1800" b="1" dirty="0" err="1"/>
              <a:t>correlation</a:t>
            </a:r>
            <a:r>
              <a:rPr lang="de-DE" sz="1800" b="1" dirty="0"/>
              <a:t> </a:t>
            </a:r>
            <a:r>
              <a:rPr lang="de-DE" sz="1800" b="1" dirty="0" err="1"/>
              <a:t>of</a:t>
            </a:r>
            <a:r>
              <a:rPr lang="de-DE" sz="1800" b="1" dirty="0"/>
              <a:t> </a:t>
            </a:r>
          </a:p>
          <a:p>
            <a:r>
              <a:rPr lang="en-US" sz="1800" dirty="0"/>
              <a:t>overall vocal emotion recognition performance with average PROMS </a:t>
            </a:r>
          </a:p>
          <a:p>
            <a:r>
              <a:rPr lang="en-US" sz="1600" dirty="0"/>
              <a:t>(ρ(86) = .39, </a:t>
            </a:r>
            <a:r>
              <a:rPr lang="en-US" sz="1600" i="1" dirty="0"/>
              <a:t>p</a:t>
            </a:r>
            <a:r>
              <a:rPr lang="en-US" sz="1600" dirty="0"/>
              <a:t> = .002)</a:t>
            </a:r>
          </a:p>
          <a:p>
            <a:endParaRPr lang="en-US" sz="1800" dirty="0"/>
          </a:p>
          <a:p>
            <a:pPr marL="285750" indent="-285750">
              <a:buFont typeface="Wingdings" panose="05000000000000000000" pitchFamily="2" charset="2"/>
              <a:buChar char="à"/>
            </a:pPr>
            <a:endParaRPr lang="en-US" sz="1800" dirty="0"/>
          </a:p>
          <a:p>
            <a:r>
              <a:rPr lang="en-US" sz="1800" b="1" dirty="0">
                <a:sym typeface="Wingdings" panose="05000000000000000000" pitchFamily="2" charset="2"/>
              </a:rPr>
              <a:t>Strong correlations of </a:t>
            </a:r>
            <a:r>
              <a:rPr lang="en-US" sz="1800" dirty="0">
                <a:sym typeface="Wingdings" panose="05000000000000000000" pitchFamily="2" charset="2"/>
              </a:rPr>
              <a:t>overall vocal emotion recognition performance with subtests for </a:t>
            </a:r>
          </a:p>
          <a:p>
            <a:r>
              <a:rPr lang="en-US" sz="1800" i="1" dirty="0">
                <a:sym typeface="Wingdings" panose="05000000000000000000" pitchFamily="2" charset="2"/>
              </a:rPr>
              <a:t>melody</a:t>
            </a:r>
            <a:r>
              <a:rPr lang="en-US" sz="1800" dirty="0">
                <a:sym typeface="Wingdings" panose="05000000000000000000" pitchFamily="2" charset="2"/>
              </a:rPr>
              <a:t> </a:t>
            </a:r>
            <a:r>
              <a:rPr lang="en-US" sz="1600" dirty="0"/>
              <a:t>(ρ(86) = .29, </a:t>
            </a:r>
            <a:r>
              <a:rPr lang="en-US" sz="1600" i="1" dirty="0"/>
              <a:t>p</a:t>
            </a:r>
            <a:r>
              <a:rPr lang="en-US" sz="1600" dirty="0"/>
              <a:t> = .017</a:t>
            </a:r>
            <a:r>
              <a:rPr lang="en-US" sz="1800" dirty="0"/>
              <a:t>) </a:t>
            </a:r>
            <a:r>
              <a:rPr lang="en-US" sz="1800" dirty="0">
                <a:sym typeface="Wingdings" panose="05000000000000000000" pitchFamily="2" charset="2"/>
              </a:rPr>
              <a:t>and </a:t>
            </a:r>
          </a:p>
          <a:p>
            <a:r>
              <a:rPr lang="en-US" sz="1800" i="1" dirty="0">
                <a:sym typeface="Wingdings" panose="05000000000000000000" pitchFamily="2" charset="2"/>
              </a:rPr>
              <a:t>rhythm</a:t>
            </a:r>
            <a:r>
              <a:rPr lang="en-US" sz="1800" dirty="0">
                <a:sym typeface="Wingdings" panose="05000000000000000000" pitchFamily="2" charset="2"/>
              </a:rPr>
              <a:t> </a:t>
            </a:r>
            <a:r>
              <a:rPr lang="en-US" sz="1600" dirty="0"/>
              <a:t>(ρ(86) = .38, </a:t>
            </a:r>
            <a:r>
              <a:rPr lang="en-US" sz="1600" i="1" dirty="0"/>
              <a:t>p</a:t>
            </a:r>
            <a:r>
              <a:rPr lang="en-US" sz="1600" dirty="0"/>
              <a:t> = .002)</a:t>
            </a:r>
            <a:endParaRPr lang="en-US" dirty="0"/>
          </a:p>
          <a:p>
            <a:pPr marL="285750" indent="-285750">
              <a:buFont typeface="Arial" panose="020B0604020202020204" pitchFamily="34" charset="0"/>
              <a:buChar char="•"/>
            </a:pPr>
            <a:endParaRPr lang="de-DE" dirty="0"/>
          </a:p>
        </p:txBody>
      </p:sp>
      <p:sp>
        <p:nvSpPr>
          <p:cNvPr id="4" name="Rechteck 3">
            <a:extLst>
              <a:ext uri="{FF2B5EF4-FFF2-40B4-BE49-F238E27FC236}">
                <a16:creationId xmlns:a16="http://schemas.microsoft.com/office/drawing/2014/main" id="{25EC28C0-E56E-4BBD-AA24-B622C5D3CB18}"/>
              </a:ext>
            </a:extLst>
          </p:cNvPr>
          <p:cNvSpPr/>
          <p:nvPr/>
        </p:nvSpPr>
        <p:spPr>
          <a:xfrm>
            <a:off x="3760830" y="202135"/>
            <a:ext cx="1777328" cy="1643918"/>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8C14C15D-843E-53FD-72CD-117116835D3C}"/>
              </a:ext>
            </a:extLst>
          </p:cNvPr>
          <p:cNvSpPr/>
          <p:nvPr/>
        </p:nvSpPr>
        <p:spPr>
          <a:xfrm>
            <a:off x="6920116" y="202135"/>
            <a:ext cx="1777328" cy="1643918"/>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Rechteck 6">
            <a:extLst>
              <a:ext uri="{FF2B5EF4-FFF2-40B4-BE49-F238E27FC236}">
                <a16:creationId xmlns:a16="http://schemas.microsoft.com/office/drawing/2014/main" id="{52EC91A0-E3A1-5B6E-B7D9-6460198735E3}"/>
              </a:ext>
            </a:extLst>
          </p:cNvPr>
          <p:cNvSpPr/>
          <p:nvPr/>
        </p:nvSpPr>
        <p:spPr>
          <a:xfrm>
            <a:off x="10059273" y="202135"/>
            <a:ext cx="1777328" cy="1643918"/>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4890482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FFCAD3-20CB-3C0D-340D-1FFE6C30276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F4DCDF1-CA3B-058D-56C1-806DDB46DF00}"/>
              </a:ext>
            </a:extLst>
          </p:cNvPr>
          <p:cNvSpPr>
            <a:spLocks noGrp="1"/>
          </p:cNvSpPr>
          <p:nvPr>
            <p:ph type="title"/>
          </p:nvPr>
        </p:nvSpPr>
        <p:spPr>
          <a:xfrm>
            <a:off x="874713" y="346075"/>
            <a:ext cx="2361368" cy="773278"/>
          </a:xfrm>
        </p:spPr>
        <p:txBody>
          <a:bodyPr/>
          <a:lstStyle/>
          <a:p>
            <a:r>
              <a:rPr lang="de-DE" dirty="0" err="1"/>
              <a:t>Results</a:t>
            </a:r>
            <a:br>
              <a:rPr lang="de-DE" dirty="0"/>
            </a:br>
            <a:r>
              <a:rPr lang="de-DE" b="0" dirty="0"/>
              <a:t>PROMS</a:t>
            </a:r>
          </a:p>
        </p:txBody>
      </p:sp>
      <p:pic>
        <p:nvPicPr>
          <p:cNvPr id="5" name="Inhaltsplatzhalter 4" descr="Ein Bild, das Text, Screenshot, Diagramm enthält.&#10;&#10;KI-generierte Inhalte können fehlerhaft sein.">
            <a:extLst>
              <a:ext uri="{FF2B5EF4-FFF2-40B4-BE49-F238E27FC236}">
                <a16:creationId xmlns:a16="http://schemas.microsoft.com/office/drawing/2014/main" id="{B182CD5E-5696-7C41-A379-CD87325F2578}"/>
              </a:ext>
            </a:extLst>
          </p:cNvPr>
          <p:cNvPicPr>
            <a:picLocks noGrp="1" noChangeAspect="1"/>
          </p:cNvPicPr>
          <p:nvPr>
            <p:ph sz="quarter" idx="10"/>
          </p:nvPr>
        </p:nvPicPr>
        <p:blipFill>
          <a:blip r:embed="rId3" cstate="print">
            <a:extLst>
              <a:ext uri="{28A0092B-C50C-407E-A947-70E740481C1C}">
                <a14:useLocalDpi xmlns:a14="http://schemas.microsoft.com/office/drawing/2010/main" val="0"/>
              </a:ext>
            </a:extLst>
          </a:blip>
          <a:stretch>
            <a:fillRect/>
          </a:stretch>
        </p:blipFill>
        <p:spPr>
          <a:xfrm>
            <a:off x="3760830" y="72184"/>
            <a:ext cx="8229600" cy="6583681"/>
          </a:xfrm>
        </p:spPr>
      </p:pic>
      <p:sp>
        <p:nvSpPr>
          <p:cNvPr id="3" name="Textfeld 2">
            <a:extLst>
              <a:ext uri="{FF2B5EF4-FFF2-40B4-BE49-F238E27FC236}">
                <a16:creationId xmlns:a16="http://schemas.microsoft.com/office/drawing/2014/main" id="{24E2D3D8-1D10-F57D-94BB-82FB5380FA91}"/>
              </a:ext>
            </a:extLst>
          </p:cNvPr>
          <p:cNvSpPr txBox="1"/>
          <p:nvPr/>
        </p:nvSpPr>
        <p:spPr>
          <a:xfrm>
            <a:off x="615921" y="2473864"/>
            <a:ext cx="2977511" cy="2862322"/>
          </a:xfrm>
          <a:prstGeom prst="rect">
            <a:avLst/>
          </a:prstGeom>
          <a:noFill/>
        </p:spPr>
        <p:txBody>
          <a:bodyPr wrap="square" rtlCol="0">
            <a:spAutoFit/>
          </a:bodyPr>
          <a:lstStyle/>
          <a:p>
            <a:r>
              <a:rPr lang="en-US" sz="1800" b="1" dirty="0"/>
              <a:t>Correlations between </a:t>
            </a:r>
          </a:p>
          <a:p>
            <a:r>
              <a:rPr lang="en-US" sz="1800" dirty="0"/>
              <a:t>Full- and F0-morphs with all PROMS subtest, except pitch</a:t>
            </a:r>
          </a:p>
          <a:p>
            <a:r>
              <a:rPr lang="en-US" sz="1600" dirty="0"/>
              <a:t>(</a:t>
            </a:r>
            <a:r>
              <a:rPr lang="en-US" sz="1600" dirty="0" err="1"/>
              <a:t>ρs</a:t>
            </a:r>
            <a:r>
              <a:rPr lang="en-US" sz="1600" dirty="0"/>
              <a:t>(86) = .23 - .39, </a:t>
            </a:r>
            <a:r>
              <a:rPr lang="en-US" sz="1600" i="1" dirty="0" err="1"/>
              <a:t>ps</a:t>
            </a:r>
            <a:r>
              <a:rPr lang="en-US" sz="1600" dirty="0"/>
              <a:t> &lt; .05)</a:t>
            </a:r>
          </a:p>
          <a:p>
            <a:endParaRPr lang="en-US" sz="1800" dirty="0"/>
          </a:p>
          <a:p>
            <a:endParaRPr lang="en-US" sz="1800" dirty="0"/>
          </a:p>
          <a:p>
            <a:endParaRPr lang="en-US" sz="1800" dirty="0"/>
          </a:p>
          <a:p>
            <a:endParaRPr lang="en-US" sz="1800" dirty="0"/>
          </a:p>
          <a:p>
            <a:pPr marL="285750" indent="-285750">
              <a:buFont typeface="Arial" panose="020B0604020202020204" pitchFamily="34" charset="0"/>
              <a:buChar char="•"/>
            </a:pPr>
            <a:endParaRPr lang="de-DE" sz="1800" dirty="0"/>
          </a:p>
        </p:txBody>
      </p:sp>
      <p:sp>
        <p:nvSpPr>
          <p:cNvPr id="4" name="Rechteck 3">
            <a:extLst>
              <a:ext uri="{FF2B5EF4-FFF2-40B4-BE49-F238E27FC236}">
                <a16:creationId xmlns:a16="http://schemas.microsoft.com/office/drawing/2014/main" id="{30F7BC54-3077-83D6-769E-80C0C1D25864}"/>
              </a:ext>
            </a:extLst>
          </p:cNvPr>
          <p:cNvSpPr/>
          <p:nvPr/>
        </p:nvSpPr>
        <p:spPr>
          <a:xfrm>
            <a:off x="3777418" y="1860942"/>
            <a:ext cx="1596687" cy="1366250"/>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AD87EC9B-00C1-37DB-11EB-093899C5D667}"/>
              </a:ext>
            </a:extLst>
          </p:cNvPr>
          <p:cNvSpPr/>
          <p:nvPr/>
        </p:nvSpPr>
        <p:spPr>
          <a:xfrm>
            <a:off x="3777418" y="3227192"/>
            <a:ext cx="1596687" cy="1366250"/>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Rechteck 6">
            <a:extLst>
              <a:ext uri="{FF2B5EF4-FFF2-40B4-BE49-F238E27FC236}">
                <a16:creationId xmlns:a16="http://schemas.microsoft.com/office/drawing/2014/main" id="{EA94A898-770D-570E-76D1-EBF1552083E4}"/>
              </a:ext>
            </a:extLst>
          </p:cNvPr>
          <p:cNvSpPr/>
          <p:nvPr/>
        </p:nvSpPr>
        <p:spPr>
          <a:xfrm>
            <a:off x="7026442" y="1860942"/>
            <a:ext cx="4549638" cy="1366250"/>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310DA6E6-4BEA-1F49-75DF-6275F3401D98}"/>
              </a:ext>
            </a:extLst>
          </p:cNvPr>
          <p:cNvSpPr/>
          <p:nvPr/>
        </p:nvSpPr>
        <p:spPr>
          <a:xfrm>
            <a:off x="7026441" y="3221900"/>
            <a:ext cx="4549639" cy="1366250"/>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913586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314793-E8C6-A705-5F8A-1FA7AEC7D177}"/>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294664E0-F902-145B-6265-82DE74F4846B}"/>
              </a:ext>
            </a:extLst>
          </p:cNvPr>
          <p:cNvSpPr>
            <a:spLocks noGrp="1"/>
          </p:cNvSpPr>
          <p:nvPr>
            <p:ph type="title"/>
          </p:nvPr>
        </p:nvSpPr>
        <p:spPr/>
        <p:txBody>
          <a:bodyPr/>
          <a:lstStyle/>
          <a:p>
            <a:r>
              <a:rPr lang="de-DE" dirty="0" err="1"/>
              <a:t>Hypotheses</a:t>
            </a:r>
            <a:r>
              <a:rPr lang="de-DE" dirty="0"/>
              <a:t> &amp; </a:t>
            </a:r>
            <a:r>
              <a:rPr lang="de-DE" dirty="0" err="1"/>
              <a:t>Conclusion</a:t>
            </a:r>
            <a:br>
              <a:rPr lang="de-DE" dirty="0"/>
            </a:br>
            <a:r>
              <a:rPr lang="de-DE" b="0" dirty="0"/>
              <a:t>Singers vs. </a:t>
            </a:r>
            <a:r>
              <a:rPr lang="de-DE" b="0" dirty="0" err="1"/>
              <a:t>Instrumentalists</a:t>
            </a:r>
            <a:endParaRPr lang="de-DE" b="0" dirty="0"/>
          </a:p>
        </p:txBody>
      </p:sp>
      <p:sp>
        <p:nvSpPr>
          <p:cNvPr id="3" name="Inhaltsplatzhalter 2">
            <a:extLst>
              <a:ext uri="{FF2B5EF4-FFF2-40B4-BE49-F238E27FC236}">
                <a16:creationId xmlns:a16="http://schemas.microsoft.com/office/drawing/2014/main" id="{CC61DDFA-B1E6-F2FA-B67E-717BFE644EF3}"/>
              </a:ext>
            </a:extLst>
          </p:cNvPr>
          <p:cNvSpPr>
            <a:spLocks noGrp="1"/>
          </p:cNvSpPr>
          <p:nvPr>
            <p:ph sz="quarter" idx="10"/>
          </p:nvPr>
        </p:nvSpPr>
        <p:spPr>
          <a:xfrm>
            <a:off x="874711" y="1484313"/>
            <a:ext cx="8055929" cy="4344987"/>
          </a:xfrm>
        </p:spPr>
        <p:txBody>
          <a:bodyPr/>
          <a:lstStyle/>
          <a:p>
            <a:r>
              <a:rPr lang="en-US" sz="2000" b="1" dirty="0"/>
              <a:t>Correlations with PROMS</a:t>
            </a:r>
          </a:p>
          <a:p>
            <a:pPr marL="342900" indent="-342900">
              <a:buFont typeface="Arial" panose="020B0604020202020204" pitchFamily="34" charset="0"/>
              <a:buChar char="•"/>
            </a:pPr>
            <a:r>
              <a:rPr lang="en-US" sz="2000" dirty="0"/>
              <a:t>H5: Averaged vocal emotion recognition (VER) performance is correlated with averaged music perception performance.  </a:t>
            </a:r>
          </a:p>
          <a:p>
            <a:pPr marL="342900" indent="-342900">
              <a:buFont typeface="Arial" panose="020B0604020202020204" pitchFamily="34" charset="0"/>
              <a:buChar char="•"/>
            </a:pPr>
            <a:r>
              <a:rPr lang="en-US" sz="2000" dirty="0"/>
              <a:t>H6: Full-VER and F0-VER are correlated with melody perception in music. </a:t>
            </a:r>
          </a:p>
          <a:p>
            <a:endParaRPr lang="en-US" sz="2000" dirty="0"/>
          </a:p>
          <a:p>
            <a:r>
              <a:rPr lang="en-US" sz="2000" b="1" dirty="0"/>
              <a:t>Correlations with the GOLD-MSI</a:t>
            </a:r>
          </a:p>
          <a:p>
            <a:pPr marL="342900" indent="-342900">
              <a:buFont typeface="Arial" panose="020B0604020202020204" pitchFamily="34" charset="0"/>
              <a:buChar char="•"/>
            </a:pPr>
            <a:r>
              <a:rPr lang="en-US" sz="2000" dirty="0"/>
              <a:t>H7: Averaged-VER and Full-VER are correlated with the General-ME.</a:t>
            </a:r>
          </a:p>
          <a:p>
            <a:pPr marL="342900" indent="-342900">
              <a:buFont typeface="Arial" panose="020B0604020202020204" pitchFamily="34" charset="0"/>
              <a:buChar char="•"/>
            </a:pPr>
            <a:r>
              <a:rPr lang="en-US" sz="2000" dirty="0"/>
              <a:t>H8: Averaged-VER and Full-VER are correlated with the Perception Subscale.</a:t>
            </a:r>
          </a:p>
          <a:p>
            <a:pPr marL="342900" indent="-342900">
              <a:buFont typeface="Arial" panose="020B0604020202020204" pitchFamily="34" charset="0"/>
              <a:buChar char="•"/>
            </a:pPr>
            <a:r>
              <a:rPr lang="en-US" sz="2000" dirty="0"/>
              <a:t>H9: Averaged-VER and Full-VER are correlated with self-rated singing abilities.</a:t>
            </a:r>
          </a:p>
          <a:p>
            <a:endParaRPr lang="de-DE" dirty="0"/>
          </a:p>
        </p:txBody>
      </p:sp>
      <p:pic>
        <p:nvPicPr>
          <p:cNvPr id="5" name="Grafik 4" descr="Häkchen mit einfarbiger Füllung">
            <a:extLst>
              <a:ext uri="{FF2B5EF4-FFF2-40B4-BE49-F238E27FC236}">
                <a16:creationId xmlns:a16="http://schemas.microsoft.com/office/drawing/2014/main" id="{3654E6E8-86E1-B30B-AC47-4DC58FB2442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68302" y="1806342"/>
            <a:ext cx="567890" cy="567890"/>
          </a:xfrm>
          <a:prstGeom prst="rect">
            <a:avLst/>
          </a:prstGeom>
        </p:spPr>
      </p:pic>
      <p:pic>
        <p:nvPicPr>
          <p:cNvPr id="12" name="Grafik 11" descr="Häkchen mit einfarbiger Füllung">
            <a:extLst>
              <a:ext uri="{FF2B5EF4-FFF2-40B4-BE49-F238E27FC236}">
                <a16:creationId xmlns:a16="http://schemas.microsoft.com/office/drawing/2014/main" id="{9124AA02-6848-4F32-F5F4-C6D1CCBBE4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68302" y="2436626"/>
            <a:ext cx="567890" cy="567890"/>
          </a:xfrm>
          <a:prstGeom prst="rect">
            <a:avLst/>
          </a:prstGeom>
        </p:spPr>
      </p:pic>
    </p:spTree>
    <p:extLst>
      <p:ext uri="{BB962C8B-B14F-4D97-AF65-F5344CB8AC3E}">
        <p14:creationId xmlns:p14="http://schemas.microsoft.com/office/powerpoint/2010/main" val="27037580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04ABB5C-C460-FB32-5561-038111B48983}"/>
              </a:ext>
            </a:extLst>
          </p:cNvPr>
          <p:cNvSpPr>
            <a:spLocks noGrp="1"/>
          </p:cNvSpPr>
          <p:nvPr>
            <p:ph type="title"/>
          </p:nvPr>
        </p:nvSpPr>
        <p:spPr>
          <a:xfrm>
            <a:off x="874712" y="346074"/>
            <a:ext cx="2212645" cy="757512"/>
          </a:xfrm>
        </p:spPr>
        <p:txBody>
          <a:bodyPr/>
          <a:lstStyle/>
          <a:p>
            <a:r>
              <a:rPr lang="de-DE" dirty="0" err="1"/>
              <a:t>Results</a:t>
            </a:r>
            <a:br>
              <a:rPr lang="de-DE" dirty="0"/>
            </a:br>
            <a:r>
              <a:rPr lang="de-DE" b="0" dirty="0"/>
              <a:t>Gold-MSI</a:t>
            </a:r>
          </a:p>
        </p:txBody>
      </p:sp>
      <p:pic>
        <p:nvPicPr>
          <p:cNvPr id="5" name="Inhaltsplatzhalter 4" descr="Ein Bild, das Text, Screenshot, Diagramm enthält.&#10;&#10;KI-generierte Inhalte können fehlerhaft sein.">
            <a:extLst>
              <a:ext uri="{FF2B5EF4-FFF2-40B4-BE49-F238E27FC236}">
                <a16:creationId xmlns:a16="http://schemas.microsoft.com/office/drawing/2014/main" id="{6DFD32DD-EE4F-4278-0556-2073356F0BE9}"/>
              </a:ext>
            </a:extLst>
          </p:cNvPr>
          <p:cNvPicPr>
            <a:picLocks noGrp="1" noChangeAspect="1"/>
          </p:cNvPicPr>
          <p:nvPr>
            <p:ph sz="quarter" idx="10"/>
          </p:nvPr>
        </p:nvPicPr>
        <p:blipFill>
          <a:blip r:embed="rId3" cstate="print">
            <a:extLst>
              <a:ext uri="{28A0092B-C50C-407E-A947-70E740481C1C}">
                <a14:useLocalDpi xmlns:a14="http://schemas.microsoft.com/office/drawing/2010/main" val="0"/>
              </a:ext>
            </a:extLst>
          </a:blip>
          <a:stretch>
            <a:fillRect/>
          </a:stretch>
        </p:blipFill>
        <p:spPr>
          <a:xfrm>
            <a:off x="2945752" y="146527"/>
            <a:ext cx="9017648" cy="6365399"/>
          </a:xfrm>
        </p:spPr>
      </p:pic>
      <p:sp>
        <p:nvSpPr>
          <p:cNvPr id="3" name="Textfeld 2">
            <a:extLst>
              <a:ext uri="{FF2B5EF4-FFF2-40B4-BE49-F238E27FC236}">
                <a16:creationId xmlns:a16="http://schemas.microsoft.com/office/drawing/2014/main" id="{66994E5C-585A-8241-E957-7D7845A6F992}"/>
              </a:ext>
            </a:extLst>
          </p:cNvPr>
          <p:cNvSpPr txBox="1"/>
          <p:nvPr/>
        </p:nvSpPr>
        <p:spPr>
          <a:xfrm>
            <a:off x="599221" y="2607426"/>
            <a:ext cx="2279588" cy="1754326"/>
          </a:xfrm>
          <a:prstGeom prst="rect">
            <a:avLst/>
          </a:prstGeom>
          <a:noFill/>
        </p:spPr>
        <p:txBody>
          <a:bodyPr wrap="square" rtlCol="0">
            <a:spAutoFit/>
          </a:bodyPr>
          <a:lstStyle/>
          <a:p>
            <a:r>
              <a:rPr lang="de-DE" sz="1800" b="1" dirty="0" err="1"/>
              <a:t>No</a:t>
            </a:r>
            <a:r>
              <a:rPr lang="de-DE" sz="1800" b="1" dirty="0"/>
              <a:t> </a:t>
            </a:r>
            <a:r>
              <a:rPr lang="de-DE" sz="1800" b="1" dirty="0" err="1"/>
              <a:t>correlations</a:t>
            </a:r>
            <a:r>
              <a:rPr lang="de-DE" sz="1800" b="1" dirty="0"/>
              <a:t> </a:t>
            </a:r>
            <a:r>
              <a:rPr lang="de-DE" sz="1800" b="1" dirty="0" err="1"/>
              <a:t>of</a:t>
            </a:r>
            <a:r>
              <a:rPr lang="de-DE" sz="1800" b="1" dirty="0"/>
              <a:t> </a:t>
            </a:r>
          </a:p>
          <a:p>
            <a:r>
              <a:rPr lang="de-DE" sz="1800" dirty="0" err="1"/>
              <a:t>vocal</a:t>
            </a:r>
            <a:r>
              <a:rPr lang="de-DE" sz="1800" dirty="0"/>
              <a:t> </a:t>
            </a:r>
            <a:r>
              <a:rPr lang="de-DE" sz="1800" dirty="0" err="1"/>
              <a:t>emotion</a:t>
            </a:r>
            <a:r>
              <a:rPr lang="de-DE" sz="1800" dirty="0"/>
              <a:t> </a:t>
            </a:r>
            <a:r>
              <a:rPr lang="de-DE" sz="1800" dirty="0" err="1"/>
              <a:t>recognition</a:t>
            </a:r>
            <a:r>
              <a:rPr lang="de-DE" sz="1800" dirty="0"/>
              <a:t> </a:t>
            </a:r>
            <a:r>
              <a:rPr lang="de-DE" sz="1800" dirty="0" err="1"/>
              <a:t>performance</a:t>
            </a:r>
            <a:r>
              <a:rPr lang="de-DE" sz="1800" dirty="0"/>
              <a:t> </a:t>
            </a:r>
          </a:p>
          <a:p>
            <a:r>
              <a:rPr lang="de-DE" sz="1800" dirty="0" err="1"/>
              <a:t>with</a:t>
            </a:r>
            <a:r>
              <a:rPr lang="de-DE" sz="1800" dirty="0"/>
              <a:t> </a:t>
            </a:r>
            <a:r>
              <a:rPr lang="de-DE" sz="1800" dirty="0" err="1"/>
              <a:t>self-reported</a:t>
            </a:r>
            <a:r>
              <a:rPr lang="de-DE" sz="1800" dirty="0"/>
              <a:t> </a:t>
            </a:r>
            <a:r>
              <a:rPr lang="de-DE" sz="1800" dirty="0" err="1"/>
              <a:t>musical</a:t>
            </a:r>
            <a:r>
              <a:rPr lang="de-DE" sz="1800" dirty="0"/>
              <a:t> </a:t>
            </a:r>
            <a:r>
              <a:rPr lang="de-DE" sz="1800" dirty="0" err="1"/>
              <a:t>skills</a:t>
            </a:r>
            <a:r>
              <a:rPr lang="de-DE" sz="1800" dirty="0"/>
              <a:t> </a:t>
            </a:r>
          </a:p>
        </p:txBody>
      </p:sp>
    </p:spTree>
    <p:extLst>
      <p:ext uri="{BB962C8B-B14F-4D97-AF65-F5344CB8AC3E}">
        <p14:creationId xmlns:p14="http://schemas.microsoft.com/office/powerpoint/2010/main" val="2467814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59BBF-884C-3C17-7F5D-A603238257A4}"/>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B11E476-93D0-FB61-35A7-BBD4FD60A9C9}"/>
              </a:ext>
            </a:extLst>
          </p:cNvPr>
          <p:cNvSpPr>
            <a:spLocks noGrp="1"/>
          </p:cNvSpPr>
          <p:nvPr>
            <p:ph type="title"/>
          </p:nvPr>
        </p:nvSpPr>
        <p:spPr/>
        <p:txBody>
          <a:bodyPr/>
          <a:lstStyle/>
          <a:p>
            <a:r>
              <a:rPr lang="de-DE" dirty="0" err="1"/>
              <a:t>Hypotheses</a:t>
            </a:r>
            <a:r>
              <a:rPr lang="de-DE" dirty="0"/>
              <a:t> &amp; </a:t>
            </a:r>
            <a:r>
              <a:rPr lang="de-DE" dirty="0" err="1"/>
              <a:t>Conclusion</a:t>
            </a:r>
            <a:br>
              <a:rPr lang="de-DE" dirty="0"/>
            </a:br>
            <a:r>
              <a:rPr lang="de-DE" b="0" dirty="0"/>
              <a:t>Singers vs. </a:t>
            </a:r>
            <a:r>
              <a:rPr lang="de-DE" b="0" dirty="0" err="1"/>
              <a:t>Instrumentalists</a:t>
            </a:r>
            <a:endParaRPr lang="de-DE" b="0" dirty="0"/>
          </a:p>
        </p:txBody>
      </p:sp>
      <p:sp>
        <p:nvSpPr>
          <p:cNvPr id="3" name="Inhaltsplatzhalter 2">
            <a:extLst>
              <a:ext uri="{FF2B5EF4-FFF2-40B4-BE49-F238E27FC236}">
                <a16:creationId xmlns:a16="http://schemas.microsoft.com/office/drawing/2014/main" id="{7D589800-7426-F7C2-50B3-AB6590CB9B8A}"/>
              </a:ext>
            </a:extLst>
          </p:cNvPr>
          <p:cNvSpPr>
            <a:spLocks noGrp="1"/>
          </p:cNvSpPr>
          <p:nvPr>
            <p:ph sz="quarter" idx="10"/>
          </p:nvPr>
        </p:nvSpPr>
        <p:spPr>
          <a:xfrm>
            <a:off x="874711" y="1484313"/>
            <a:ext cx="8055929" cy="4344987"/>
          </a:xfrm>
        </p:spPr>
        <p:txBody>
          <a:bodyPr/>
          <a:lstStyle/>
          <a:p>
            <a:r>
              <a:rPr lang="en-US" sz="2000" b="1" dirty="0"/>
              <a:t>Correlations with PROMS</a:t>
            </a:r>
          </a:p>
          <a:p>
            <a:pPr marL="342900" indent="-342900">
              <a:buFont typeface="Arial" panose="020B0604020202020204" pitchFamily="34" charset="0"/>
              <a:buChar char="•"/>
            </a:pPr>
            <a:r>
              <a:rPr lang="en-US" sz="2000" b="1" dirty="0"/>
              <a:t>H5</a:t>
            </a:r>
            <a:r>
              <a:rPr lang="en-US" sz="2000" dirty="0"/>
              <a:t>: Averaged vocal emotion recognition (VER) performance is correlated with averaged music perception performance.  </a:t>
            </a:r>
          </a:p>
          <a:p>
            <a:pPr marL="342900" indent="-342900">
              <a:buFont typeface="Arial" panose="020B0604020202020204" pitchFamily="34" charset="0"/>
              <a:buChar char="•"/>
            </a:pPr>
            <a:r>
              <a:rPr lang="en-US" sz="2000" b="1" dirty="0"/>
              <a:t>H6</a:t>
            </a:r>
            <a:r>
              <a:rPr lang="en-US" sz="2000" dirty="0"/>
              <a:t>: Full-VER and F0-VER are correlated with melody perception in music. </a:t>
            </a:r>
          </a:p>
          <a:p>
            <a:endParaRPr lang="en-US" sz="2000" dirty="0"/>
          </a:p>
          <a:p>
            <a:r>
              <a:rPr lang="en-US" sz="2000" b="1" dirty="0"/>
              <a:t>Correlations with the GOLD-MSI</a:t>
            </a:r>
          </a:p>
          <a:p>
            <a:pPr marL="342900" indent="-342900">
              <a:buFont typeface="Arial" panose="020B0604020202020204" pitchFamily="34" charset="0"/>
              <a:buChar char="•"/>
            </a:pPr>
            <a:r>
              <a:rPr lang="en-US" sz="2000" b="1" dirty="0"/>
              <a:t>H7</a:t>
            </a:r>
            <a:r>
              <a:rPr lang="en-US" sz="2000" dirty="0"/>
              <a:t>: Averaged-VER and Full-VER are correlated with the General-ME.</a:t>
            </a:r>
          </a:p>
          <a:p>
            <a:pPr marL="342900" indent="-342900">
              <a:buFont typeface="Arial" panose="020B0604020202020204" pitchFamily="34" charset="0"/>
              <a:buChar char="•"/>
            </a:pPr>
            <a:r>
              <a:rPr lang="en-US" sz="2000" b="1" dirty="0"/>
              <a:t>H8</a:t>
            </a:r>
            <a:r>
              <a:rPr lang="en-US" sz="2000" dirty="0"/>
              <a:t>: Averaged-VER and Full-VER are correlated with the Perception Subscale.</a:t>
            </a:r>
          </a:p>
          <a:p>
            <a:pPr marL="342900" indent="-342900">
              <a:buFont typeface="Arial" panose="020B0604020202020204" pitchFamily="34" charset="0"/>
              <a:buChar char="•"/>
            </a:pPr>
            <a:r>
              <a:rPr lang="en-US" sz="2000" b="1" dirty="0"/>
              <a:t>H9</a:t>
            </a:r>
            <a:r>
              <a:rPr lang="en-US" sz="2000" dirty="0"/>
              <a:t>: Averaged-VER and Full-VER are correlated with self-rated singing abilities.</a:t>
            </a:r>
          </a:p>
          <a:p>
            <a:endParaRPr lang="de-DE" dirty="0"/>
          </a:p>
        </p:txBody>
      </p:sp>
      <p:pic>
        <p:nvPicPr>
          <p:cNvPr id="5" name="Grafik 4" descr="Häkchen mit einfarbiger Füllung">
            <a:extLst>
              <a:ext uri="{FF2B5EF4-FFF2-40B4-BE49-F238E27FC236}">
                <a16:creationId xmlns:a16="http://schemas.microsoft.com/office/drawing/2014/main" id="{E21AD135-A3C2-2416-BEA8-DFC7D8B36BF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68302" y="1806342"/>
            <a:ext cx="567890" cy="567890"/>
          </a:xfrm>
          <a:prstGeom prst="rect">
            <a:avLst/>
          </a:prstGeom>
        </p:spPr>
      </p:pic>
      <p:pic>
        <p:nvPicPr>
          <p:cNvPr id="7" name="Grafik 6" descr="Schließen mit einfarbiger Füllung">
            <a:extLst>
              <a:ext uri="{FF2B5EF4-FFF2-40B4-BE49-F238E27FC236}">
                <a16:creationId xmlns:a16="http://schemas.microsoft.com/office/drawing/2014/main" id="{E0F77B25-A136-7E55-6847-02BB24CA775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68302" y="3942987"/>
            <a:ext cx="567890" cy="567890"/>
          </a:xfrm>
          <a:prstGeom prst="rect">
            <a:avLst/>
          </a:prstGeom>
        </p:spPr>
      </p:pic>
      <p:pic>
        <p:nvPicPr>
          <p:cNvPr id="10" name="Grafik 9" descr="Schließen mit einfarbiger Füllung">
            <a:extLst>
              <a:ext uri="{FF2B5EF4-FFF2-40B4-BE49-F238E27FC236}">
                <a16:creationId xmlns:a16="http://schemas.microsoft.com/office/drawing/2014/main" id="{B46134D1-157B-4997-644A-A905798E253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68302" y="4510877"/>
            <a:ext cx="567890" cy="567890"/>
          </a:xfrm>
          <a:prstGeom prst="rect">
            <a:avLst/>
          </a:prstGeom>
        </p:spPr>
      </p:pic>
      <p:pic>
        <p:nvPicPr>
          <p:cNvPr id="11" name="Grafik 10" descr="Schließen mit einfarbiger Füllung">
            <a:extLst>
              <a:ext uri="{FF2B5EF4-FFF2-40B4-BE49-F238E27FC236}">
                <a16:creationId xmlns:a16="http://schemas.microsoft.com/office/drawing/2014/main" id="{47A231F4-7E78-8D13-D2E0-197A6BBCE58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68302" y="5078767"/>
            <a:ext cx="567890" cy="567890"/>
          </a:xfrm>
          <a:prstGeom prst="rect">
            <a:avLst/>
          </a:prstGeom>
        </p:spPr>
      </p:pic>
      <p:pic>
        <p:nvPicPr>
          <p:cNvPr id="12" name="Grafik 11" descr="Häkchen mit einfarbiger Füllung">
            <a:extLst>
              <a:ext uri="{FF2B5EF4-FFF2-40B4-BE49-F238E27FC236}">
                <a16:creationId xmlns:a16="http://schemas.microsoft.com/office/drawing/2014/main" id="{35A61808-57AE-CB7E-829A-8B883D0B15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68302" y="2436626"/>
            <a:ext cx="567890" cy="567890"/>
          </a:xfrm>
          <a:prstGeom prst="rect">
            <a:avLst/>
          </a:prstGeom>
        </p:spPr>
      </p:pic>
    </p:spTree>
    <p:extLst>
      <p:ext uri="{BB962C8B-B14F-4D97-AF65-F5344CB8AC3E}">
        <p14:creationId xmlns:p14="http://schemas.microsoft.com/office/powerpoint/2010/main" val="27606604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619EE813-5C15-839E-79C8-E6152EE47FC9}"/>
              </a:ext>
            </a:extLst>
          </p:cNvPr>
          <p:cNvSpPr>
            <a:spLocks noGrp="1"/>
          </p:cNvSpPr>
          <p:nvPr>
            <p:ph type="title"/>
          </p:nvPr>
        </p:nvSpPr>
        <p:spPr/>
        <p:txBody>
          <a:bodyPr/>
          <a:lstStyle/>
          <a:p>
            <a:r>
              <a:rPr lang="de-DE" dirty="0" err="1"/>
              <a:t>Discussion</a:t>
            </a:r>
            <a:r>
              <a:rPr lang="de-DE" dirty="0"/>
              <a:t> &amp; </a:t>
            </a:r>
            <a:r>
              <a:rPr lang="de-DE" dirty="0" err="1"/>
              <a:t>Conclusion</a:t>
            </a:r>
            <a:endParaRPr lang="de-DE" dirty="0"/>
          </a:p>
        </p:txBody>
      </p:sp>
    </p:spTree>
    <p:extLst>
      <p:ext uri="{BB962C8B-B14F-4D97-AF65-F5344CB8AC3E}">
        <p14:creationId xmlns:p14="http://schemas.microsoft.com/office/powerpoint/2010/main" val="12163425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1E8AAF-5D29-02A6-316D-CCFA9E149844}"/>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467F815E-7451-5BF4-15CA-591A8B35A850}"/>
              </a:ext>
            </a:extLst>
          </p:cNvPr>
          <p:cNvSpPr>
            <a:spLocks noGrp="1"/>
          </p:cNvSpPr>
          <p:nvPr>
            <p:ph type="title"/>
          </p:nvPr>
        </p:nvSpPr>
        <p:spPr/>
        <p:txBody>
          <a:bodyPr/>
          <a:lstStyle/>
          <a:p>
            <a:r>
              <a:rPr lang="de-DE" dirty="0"/>
              <a:t>Summary</a:t>
            </a:r>
          </a:p>
        </p:txBody>
      </p:sp>
      <p:sp>
        <p:nvSpPr>
          <p:cNvPr id="3" name="Textplatzhalter 2">
            <a:extLst>
              <a:ext uri="{FF2B5EF4-FFF2-40B4-BE49-F238E27FC236}">
                <a16:creationId xmlns:a16="http://schemas.microsoft.com/office/drawing/2014/main" id="{496F6E05-61E5-1586-9DA0-11207D841FCD}"/>
              </a:ext>
            </a:extLst>
          </p:cNvPr>
          <p:cNvSpPr>
            <a:spLocks noGrp="1"/>
          </p:cNvSpPr>
          <p:nvPr>
            <p:ph sz="quarter" idx="10"/>
          </p:nvPr>
        </p:nvSpPr>
        <p:spPr>
          <a:xfrm>
            <a:off x="874711" y="1484313"/>
            <a:ext cx="8040689" cy="4344987"/>
          </a:xfrm>
        </p:spPr>
        <p:txBody>
          <a:bodyPr/>
          <a:lstStyle/>
          <a:p>
            <a:pPr>
              <a:spcAft>
                <a:spcPts val="800"/>
              </a:spcAft>
            </a:pPr>
            <a:r>
              <a:rPr lang="en-US" sz="2000" b="1" dirty="0">
                <a:effectLst/>
                <a:cs typeface="Roboto Condensed" panose="02000000000000000000" pitchFamily="2" charset="0"/>
              </a:rPr>
              <a:t>Singers vs. Instrumentalists</a:t>
            </a:r>
          </a:p>
          <a:p>
            <a:pPr marL="342900" indent="-342900">
              <a:spcAft>
                <a:spcPts val="800"/>
              </a:spcAft>
              <a:buFont typeface="Arial" panose="020B0604020202020204" pitchFamily="34" charset="0"/>
              <a:buChar char="•"/>
            </a:pPr>
            <a:r>
              <a:rPr lang="en-US" sz="2000" b="1" dirty="0">
                <a:effectLst/>
                <a:cs typeface="Roboto Condensed" panose="02000000000000000000" pitchFamily="2" charset="0"/>
              </a:rPr>
              <a:t>H1:</a:t>
            </a:r>
            <a:r>
              <a:rPr lang="en-US" sz="2000" dirty="0">
                <a:effectLst/>
                <a:cs typeface="Roboto Condensed" panose="02000000000000000000" pitchFamily="2" charset="0"/>
              </a:rPr>
              <a:t> NO difference between singers and instrumentalists in overall vocal emotion recognition performance</a:t>
            </a:r>
            <a:endParaRPr lang="de-DE" sz="2000" dirty="0">
              <a:effectLst/>
              <a:cs typeface="Roboto Condensed" panose="02000000000000000000" pitchFamily="2" charset="0"/>
            </a:endParaRPr>
          </a:p>
          <a:p>
            <a:pPr marL="342900" indent="-342900">
              <a:spcAft>
                <a:spcPts val="800"/>
              </a:spcAft>
              <a:buFont typeface="Arial" panose="020B0604020202020204" pitchFamily="34" charset="0"/>
              <a:buChar char="•"/>
            </a:pPr>
            <a:r>
              <a:rPr lang="en-US" sz="2000" b="1" dirty="0">
                <a:effectLst/>
                <a:cs typeface="Roboto Condensed" panose="02000000000000000000" pitchFamily="2" charset="0"/>
              </a:rPr>
              <a:t>H2:</a:t>
            </a:r>
            <a:r>
              <a:rPr lang="en-US" sz="2000" dirty="0">
                <a:effectLst/>
                <a:cs typeface="Roboto Condensed" panose="02000000000000000000" pitchFamily="2" charset="0"/>
              </a:rPr>
              <a:t> NO difference between singers and instrumentalists in vocal emotion recognition performance based on timbre and F0 cues only.</a:t>
            </a:r>
          </a:p>
          <a:p>
            <a:r>
              <a:rPr lang="en-US" sz="2000" b="1" dirty="0"/>
              <a:t>Professionals vs. Amateurs vs. Non-Musicians</a:t>
            </a:r>
          </a:p>
          <a:p>
            <a:pPr marL="342900" indent="-342900">
              <a:buFont typeface="Arial" panose="020B0604020202020204" pitchFamily="34" charset="0"/>
              <a:buChar char="•"/>
            </a:pPr>
            <a:r>
              <a:rPr lang="en-US" sz="2000" b="1" dirty="0"/>
              <a:t>H3: </a:t>
            </a:r>
            <a:r>
              <a:rPr lang="en-US" sz="2000" dirty="0"/>
              <a:t>Amateur musicians outperform non-musicians in overall vocal emotion perception and in the F0 condition. </a:t>
            </a:r>
          </a:p>
          <a:p>
            <a:pPr marL="342900" indent="-342900">
              <a:buFont typeface="Arial" panose="020B0604020202020204" pitchFamily="34" charset="0"/>
              <a:buChar char="•"/>
            </a:pPr>
            <a:r>
              <a:rPr lang="en-US" sz="2000" b="1" dirty="0"/>
              <a:t>H4: </a:t>
            </a:r>
            <a:r>
              <a:rPr lang="en-US" sz="2000" dirty="0"/>
              <a:t>Amateurs perform equal or better to professional musicians in overall vocal emotion perception and in the F0 condition.</a:t>
            </a:r>
          </a:p>
          <a:p>
            <a:pPr marL="342900" indent="-342900">
              <a:spcAft>
                <a:spcPts val="800"/>
              </a:spcAft>
              <a:buFont typeface="Arial" panose="020B0604020202020204" pitchFamily="34" charset="0"/>
              <a:buChar char="•"/>
            </a:pPr>
            <a:endParaRPr lang="en-US" sz="2000" dirty="0">
              <a:cs typeface="Roboto Condensed" panose="02000000000000000000" pitchFamily="2" charset="0"/>
            </a:endParaRPr>
          </a:p>
        </p:txBody>
      </p:sp>
      <p:pic>
        <p:nvPicPr>
          <p:cNvPr id="5" name="Grafik 4" descr="Häkchen mit einfarbiger Füllung">
            <a:extLst>
              <a:ext uri="{FF2B5EF4-FFF2-40B4-BE49-F238E27FC236}">
                <a16:creationId xmlns:a16="http://schemas.microsoft.com/office/drawing/2014/main" id="{D9434988-4323-6E08-CA93-A5C1921FD79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23120" y="1815360"/>
            <a:ext cx="777240" cy="777240"/>
          </a:xfrm>
          <a:prstGeom prst="rect">
            <a:avLst/>
          </a:prstGeom>
        </p:spPr>
      </p:pic>
      <p:pic>
        <p:nvPicPr>
          <p:cNvPr id="7" name="Grafik 6" descr="Häkchen mit einfarbiger Füllung">
            <a:extLst>
              <a:ext uri="{FF2B5EF4-FFF2-40B4-BE49-F238E27FC236}">
                <a16:creationId xmlns:a16="http://schemas.microsoft.com/office/drawing/2014/main" id="{60E92BA5-8048-1F8D-2E04-1253397F2E6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23120" y="2746800"/>
            <a:ext cx="777240" cy="777240"/>
          </a:xfrm>
          <a:prstGeom prst="rect">
            <a:avLst/>
          </a:prstGeom>
        </p:spPr>
      </p:pic>
      <p:pic>
        <p:nvPicPr>
          <p:cNvPr id="4" name="Grafik 3" descr="Häkchen mit einfarbiger Füllung">
            <a:extLst>
              <a:ext uri="{FF2B5EF4-FFF2-40B4-BE49-F238E27FC236}">
                <a16:creationId xmlns:a16="http://schemas.microsoft.com/office/drawing/2014/main" id="{89D3C5A7-3087-E8CF-C13B-A3515D08952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25465" y="5052060"/>
            <a:ext cx="777240" cy="777240"/>
          </a:xfrm>
          <a:prstGeom prst="rect">
            <a:avLst/>
          </a:prstGeom>
        </p:spPr>
      </p:pic>
      <p:pic>
        <p:nvPicPr>
          <p:cNvPr id="8" name="Grafik 7" descr="Schließen mit einfarbiger Füllung">
            <a:extLst>
              <a:ext uri="{FF2B5EF4-FFF2-40B4-BE49-F238E27FC236}">
                <a16:creationId xmlns:a16="http://schemas.microsoft.com/office/drawing/2014/main" id="{B28E92E0-BBF5-1794-0C46-2803A45FBF6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723120" y="4119860"/>
            <a:ext cx="777240" cy="777240"/>
          </a:xfrm>
          <a:prstGeom prst="rect">
            <a:avLst/>
          </a:prstGeom>
        </p:spPr>
      </p:pic>
    </p:spTree>
    <p:extLst>
      <p:ext uri="{BB962C8B-B14F-4D97-AF65-F5344CB8AC3E}">
        <p14:creationId xmlns:p14="http://schemas.microsoft.com/office/powerpoint/2010/main" val="2766173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E492AE-1DC9-B086-BEA0-87404DF53984}"/>
              </a:ext>
            </a:extLst>
          </p:cNvPr>
          <p:cNvSpPr>
            <a:spLocks noGrp="1"/>
          </p:cNvSpPr>
          <p:nvPr>
            <p:ph type="title"/>
          </p:nvPr>
        </p:nvSpPr>
        <p:spPr/>
        <p:txBody>
          <a:bodyPr/>
          <a:lstStyle/>
          <a:p>
            <a:r>
              <a:rPr lang="de-DE" dirty="0" err="1"/>
              <a:t>Two</a:t>
            </a:r>
            <a:r>
              <a:rPr lang="de-DE" dirty="0"/>
              <a:t> </a:t>
            </a:r>
            <a:r>
              <a:rPr lang="de-DE" dirty="0" err="1"/>
              <a:t>studies</a:t>
            </a:r>
            <a:endParaRPr lang="de-DE" dirty="0"/>
          </a:p>
        </p:txBody>
      </p:sp>
      <p:graphicFrame>
        <p:nvGraphicFramePr>
          <p:cNvPr id="6" name="Inhaltsplatzhalter 5">
            <a:extLst>
              <a:ext uri="{FF2B5EF4-FFF2-40B4-BE49-F238E27FC236}">
                <a16:creationId xmlns:a16="http://schemas.microsoft.com/office/drawing/2014/main" id="{703D4781-95FE-B7CF-4AC9-97274F3DD182}"/>
              </a:ext>
            </a:extLst>
          </p:cNvPr>
          <p:cNvGraphicFramePr>
            <a:graphicFrameLocks noGrp="1"/>
          </p:cNvGraphicFramePr>
          <p:nvPr>
            <p:ph sz="quarter" idx="10"/>
            <p:extLst>
              <p:ext uri="{D42A27DB-BD31-4B8C-83A1-F6EECF244321}">
                <p14:modId xmlns:p14="http://schemas.microsoft.com/office/powerpoint/2010/main" val="2203558088"/>
              </p:ext>
            </p:extLst>
          </p:nvPr>
        </p:nvGraphicFramePr>
        <p:xfrm>
          <a:off x="669133" y="3702102"/>
          <a:ext cx="5122066" cy="1831940"/>
        </p:xfrm>
        <a:graphic>
          <a:graphicData uri="http://schemas.openxmlformats.org/drawingml/2006/table">
            <a:tbl>
              <a:tblPr firstRow="1" bandRow="1">
                <a:tableStyleId>{5C22544A-7EE6-4342-B048-85BDC9FD1C3A}</a:tableStyleId>
              </a:tblPr>
              <a:tblGrid>
                <a:gridCol w="2561033">
                  <a:extLst>
                    <a:ext uri="{9D8B030D-6E8A-4147-A177-3AD203B41FA5}">
                      <a16:colId xmlns:a16="http://schemas.microsoft.com/office/drawing/2014/main" val="3097585928"/>
                    </a:ext>
                  </a:extLst>
                </a:gridCol>
                <a:gridCol w="2561033">
                  <a:extLst>
                    <a:ext uri="{9D8B030D-6E8A-4147-A177-3AD203B41FA5}">
                      <a16:colId xmlns:a16="http://schemas.microsoft.com/office/drawing/2014/main" val="74772535"/>
                    </a:ext>
                  </a:extLst>
                </a:gridCol>
              </a:tblGrid>
              <a:tr h="457985">
                <a:tc>
                  <a:txBody>
                    <a:bodyPr/>
                    <a:lstStyle/>
                    <a:p>
                      <a:pPr algn="ctr"/>
                      <a:r>
                        <a:rPr lang="de-DE" dirty="0"/>
                        <a:t>Professionals </a:t>
                      </a:r>
                    </a:p>
                  </a:txBody>
                  <a:tcPr anchor="ctr"/>
                </a:tc>
                <a:tc>
                  <a:txBody>
                    <a:bodyPr/>
                    <a:lstStyle/>
                    <a:p>
                      <a:pPr algn="ctr"/>
                      <a:r>
                        <a:rPr lang="de-DE" dirty="0"/>
                        <a:t>Non-</a:t>
                      </a:r>
                      <a:r>
                        <a:rPr lang="de-DE" dirty="0" err="1"/>
                        <a:t>musicians</a:t>
                      </a:r>
                      <a:r>
                        <a:rPr lang="de-DE" dirty="0"/>
                        <a:t> </a:t>
                      </a:r>
                    </a:p>
                  </a:txBody>
                  <a:tcPr anchor="ctr"/>
                </a:tc>
                <a:extLst>
                  <a:ext uri="{0D108BD9-81ED-4DB2-BD59-A6C34878D82A}">
                    <a16:rowId xmlns:a16="http://schemas.microsoft.com/office/drawing/2014/main" val="2417598443"/>
                  </a:ext>
                </a:extLst>
              </a:tr>
              <a:tr h="457985">
                <a:tc>
                  <a:txBody>
                    <a:bodyPr/>
                    <a:lstStyle/>
                    <a:p>
                      <a:endParaRPr lang="de-DE"/>
                    </a:p>
                  </a:txBody>
                  <a:tcPr/>
                </a:tc>
                <a:tc>
                  <a:txBody>
                    <a:bodyPr/>
                    <a:lstStyle/>
                    <a:p>
                      <a:endParaRPr lang="de-DE" dirty="0"/>
                    </a:p>
                  </a:txBody>
                  <a:tcPr/>
                </a:tc>
                <a:extLst>
                  <a:ext uri="{0D108BD9-81ED-4DB2-BD59-A6C34878D82A}">
                    <a16:rowId xmlns:a16="http://schemas.microsoft.com/office/drawing/2014/main" val="994123787"/>
                  </a:ext>
                </a:extLst>
              </a:tr>
              <a:tr h="457985">
                <a:tc>
                  <a:txBody>
                    <a:bodyPr/>
                    <a:lstStyle/>
                    <a:p>
                      <a:pPr algn="ctr"/>
                      <a:r>
                        <a:rPr lang="de-DE" dirty="0"/>
                        <a:t>N = 39</a:t>
                      </a:r>
                    </a:p>
                  </a:txBody>
                  <a:tcPr/>
                </a:tc>
                <a:tc>
                  <a:txBody>
                    <a:bodyPr/>
                    <a:lstStyle/>
                    <a:p>
                      <a:pPr algn="ctr"/>
                      <a:r>
                        <a:rPr lang="de-DE" dirty="0"/>
                        <a:t>N = 38</a:t>
                      </a:r>
                    </a:p>
                  </a:txBody>
                  <a:tcPr/>
                </a:tc>
                <a:extLst>
                  <a:ext uri="{0D108BD9-81ED-4DB2-BD59-A6C34878D82A}">
                    <a16:rowId xmlns:a16="http://schemas.microsoft.com/office/drawing/2014/main" val="2016425447"/>
                  </a:ext>
                </a:extLst>
              </a:tr>
              <a:tr h="457985">
                <a:tc gridSpan="2">
                  <a:txBody>
                    <a:bodyPr/>
                    <a:lstStyle/>
                    <a:p>
                      <a:pPr algn="ctr"/>
                      <a:r>
                        <a:rPr lang="de-DE" dirty="0"/>
                        <a:t>Behavioral &amp; EEG </a:t>
                      </a:r>
                      <a:r>
                        <a:rPr lang="de-DE" dirty="0" err="1"/>
                        <a:t>data</a:t>
                      </a:r>
                      <a:endParaRPr lang="de-DE" dirty="0"/>
                    </a:p>
                  </a:txBody>
                  <a:tcPr/>
                </a:tc>
                <a:tc hMerge="1">
                  <a:txBody>
                    <a:bodyPr/>
                    <a:lstStyle/>
                    <a:p>
                      <a:endParaRPr lang="de-DE" dirty="0"/>
                    </a:p>
                  </a:txBody>
                  <a:tcPr/>
                </a:tc>
                <a:extLst>
                  <a:ext uri="{0D108BD9-81ED-4DB2-BD59-A6C34878D82A}">
                    <a16:rowId xmlns:a16="http://schemas.microsoft.com/office/drawing/2014/main" val="101412755"/>
                  </a:ext>
                </a:extLst>
              </a:tr>
            </a:tbl>
          </a:graphicData>
        </a:graphic>
      </p:graphicFrame>
      <p:graphicFrame>
        <p:nvGraphicFramePr>
          <p:cNvPr id="8" name="Inhaltsplatzhalter 5">
            <a:extLst>
              <a:ext uri="{FF2B5EF4-FFF2-40B4-BE49-F238E27FC236}">
                <a16:creationId xmlns:a16="http://schemas.microsoft.com/office/drawing/2014/main" id="{21E259AD-C61C-9CE4-42B9-993BF8698695}"/>
              </a:ext>
            </a:extLst>
          </p:cNvPr>
          <p:cNvGraphicFramePr>
            <a:graphicFrameLocks/>
          </p:cNvGraphicFramePr>
          <p:nvPr>
            <p:extLst>
              <p:ext uri="{D42A27DB-BD31-4B8C-83A1-F6EECF244321}">
                <p14:modId xmlns:p14="http://schemas.microsoft.com/office/powerpoint/2010/main" val="1263958416"/>
              </p:ext>
            </p:extLst>
          </p:nvPr>
        </p:nvGraphicFramePr>
        <p:xfrm>
          <a:off x="6096000" y="3702102"/>
          <a:ext cx="4908884" cy="1831940"/>
        </p:xfrm>
        <a:graphic>
          <a:graphicData uri="http://schemas.openxmlformats.org/drawingml/2006/table">
            <a:tbl>
              <a:tblPr firstRow="1" bandRow="1">
                <a:tableStyleId>{5C22544A-7EE6-4342-B048-85BDC9FD1C3A}</a:tableStyleId>
              </a:tblPr>
              <a:tblGrid>
                <a:gridCol w="2454442">
                  <a:extLst>
                    <a:ext uri="{9D8B030D-6E8A-4147-A177-3AD203B41FA5}">
                      <a16:colId xmlns:a16="http://schemas.microsoft.com/office/drawing/2014/main" val="3097585928"/>
                    </a:ext>
                  </a:extLst>
                </a:gridCol>
                <a:gridCol w="2454442">
                  <a:extLst>
                    <a:ext uri="{9D8B030D-6E8A-4147-A177-3AD203B41FA5}">
                      <a16:colId xmlns:a16="http://schemas.microsoft.com/office/drawing/2014/main" val="74772535"/>
                    </a:ext>
                  </a:extLst>
                </a:gridCol>
              </a:tblGrid>
              <a:tr h="457985">
                <a:tc gridSpan="2">
                  <a:txBody>
                    <a:bodyPr/>
                    <a:lstStyle/>
                    <a:p>
                      <a:pPr algn="ctr"/>
                      <a:r>
                        <a:rPr lang="de-DE" dirty="0"/>
                        <a:t>Amateurs</a:t>
                      </a:r>
                    </a:p>
                  </a:txBody>
                  <a:tcPr anchor="ctr"/>
                </a:tc>
                <a:tc hMerge="1">
                  <a:txBody>
                    <a:bodyPr/>
                    <a:lstStyle/>
                    <a:p>
                      <a:pPr algn="ctr"/>
                      <a:endParaRPr lang="de-DE" dirty="0"/>
                    </a:p>
                  </a:txBody>
                  <a:tcPr/>
                </a:tc>
                <a:extLst>
                  <a:ext uri="{0D108BD9-81ED-4DB2-BD59-A6C34878D82A}">
                    <a16:rowId xmlns:a16="http://schemas.microsoft.com/office/drawing/2014/main" val="2417598443"/>
                  </a:ext>
                </a:extLst>
              </a:tr>
              <a:tr h="457985">
                <a:tc>
                  <a:txBody>
                    <a:bodyPr/>
                    <a:lstStyle/>
                    <a:p>
                      <a:pPr algn="ctr"/>
                      <a:r>
                        <a:rPr lang="de-DE" b="1" i="0" dirty="0"/>
                        <a:t>Singers</a:t>
                      </a:r>
                    </a:p>
                  </a:txBody>
                  <a:tcPr anchor="ctr"/>
                </a:tc>
                <a:tc>
                  <a:txBody>
                    <a:bodyPr/>
                    <a:lstStyle/>
                    <a:p>
                      <a:pPr algn="ctr"/>
                      <a:r>
                        <a:rPr lang="de-DE" b="1" i="0" dirty="0" err="1"/>
                        <a:t>Instrumentalists</a:t>
                      </a:r>
                      <a:endParaRPr lang="de-DE" b="1" i="0" dirty="0"/>
                    </a:p>
                  </a:txBody>
                  <a:tcPr anchor="ctr"/>
                </a:tc>
                <a:extLst>
                  <a:ext uri="{0D108BD9-81ED-4DB2-BD59-A6C34878D82A}">
                    <a16:rowId xmlns:a16="http://schemas.microsoft.com/office/drawing/2014/main" val="994123787"/>
                  </a:ext>
                </a:extLst>
              </a:tr>
              <a:tr h="457985">
                <a:tc>
                  <a:txBody>
                    <a:bodyPr/>
                    <a:lstStyle/>
                    <a:p>
                      <a:pPr algn="ctr"/>
                      <a:r>
                        <a:rPr lang="de-DE" dirty="0"/>
                        <a:t>N = 45</a:t>
                      </a:r>
                    </a:p>
                  </a:txBody>
                  <a:tcPr/>
                </a:tc>
                <a:tc>
                  <a:txBody>
                    <a:bodyPr/>
                    <a:lstStyle/>
                    <a:p>
                      <a:pPr algn="ctr"/>
                      <a:r>
                        <a:rPr lang="de-DE" dirty="0"/>
                        <a:t> N = 44</a:t>
                      </a:r>
                    </a:p>
                  </a:txBody>
                  <a:tcPr/>
                </a:tc>
                <a:extLst>
                  <a:ext uri="{0D108BD9-81ED-4DB2-BD59-A6C34878D82A}">
                    <a16:rowId xmlns:a16="http://schemas.microsoft.com/office/drawing/2014/main" val="2016425447"/>
                  </a:ext>
                </a:extLst>
              </a:tr>
              <a:tr h="457985">
                <a:tc gridSpan="2">
                  <a:txBody>
                    <a:bodyPr/>
                    <a:lstStyle/>
                    <a:p>
                      <a:pPr algn="ctr"/>
                      <a:r>
                        <a:rPr lang="de-DE" dirty="0" err="1"/>
                        <a:t>Only</a:t>
                      </a:r>
                      <a:r>
                        <a:rPr lang="de-DE" dirty="0"/>
                        <a:t> behavioral </a:t>
                      </a:r>
                      <a:r>
                        <a:rPr lang="de-DE" dirty="0" err="1"/>
                        <a:t>data</a:t>
                      </a:r>
                      <a:endParaRPr lang="de-DE" dirty="0"/>
                    </a:p>
                  </a:txBody>
                  <a:tcPr/>
                </a:tc>
                <a:tc hMerge="1">
                  <a:txBody>
                    <a:bodyPr/>
                    <a:lstStyle/>
                    <a:p>
                      <a:endParaRPr lang="de-DE" dirty="0"/>
                    </a:p>
                  </a:txBody>
                  <a:tcPr/>
                </a:tc>
                <a:extLst>
                  <a:ext uri="{0D108BD9-81ED-4DB2-BD59-A6C34878D82A}">
                    <a16:rowId xmlns:a16="http://schemas.microsoft.com/office/drawing/2014/main" val="101412755"/>
                  </a:ext>
                </a:extLst>
              </a:tr>
            </a:tbl>
          </a:graphicData>
        </a:graphic>
      </p:graphicFrame>
      <p:pic>
        <p:nvPicPr>
          <p:cNvPr id="3" name="Grafik 2">
            <a:extLst>
              <a:ext uri="{FF2B5EF4-FFF2-40B4-BE49-F238E27FC236}">
                <a16:creationId xmlns:a16="http://schemas.microsoft.com/office/drawing/2014/main" id="{F742137F-3FE9-098D-7335-FF0BAB1752D4}"/>
              </a:ext>
            </a:extLst>
          </p:cNvPr>
          <p:cNvPicPr>
            <a:picLocks noChangeAspect="1"/>
          </p:cNvPicPr>
          <p:nvPr/>
        </p:nvPicPr>
        <p:blipFill>
          <a:blip r:embed="rId2"/>
          <a:stretch>
            <a:fillRect/>
          </a:stretch>
        </p:blipFill>
        <p:spPr>
          <a:xfrm>
            <a:off x="669132" y="1400296"/>
            <a:ext cx="5122067" cy="1755603"/>
          </a:xfrm>
          <a:prstGeom prst="rect">
            <a:avLst/>
          </a:prstGeom>
          <a:ln>
            <a:solidFill>
              <a:srgbClr val="000000"/>
            </a:solidFill>
          </a:ln>
        </p:spPr>
      </p:pic>
      <p:sp>
        <p:nvSpPr>
          <p:cNvPr id="4" name="Textplatzhalter 3">
            <a:extLst>
              <a:ext uri="{FF2B5EF4-FFF2-40B4-BE49-F238E27FC236}">
                <a16:creationId xmlns:a16="http://schemas.microsoft.com/office/drawing/2014/main" id="{647FD189-30B9-4285-FC1C-DEF7995B35CB}"/>
              </a:ext>
            </a:extLst>
          </p:cNvPr>
          <p:cNvSpPr txBox="1">
            <a:spLocks/>
          </p:cNvSpPr>
          <p:nvPr/>
        </p:nvSpPr>
        <p:spPr>
          <a:xfrm>
            <a:off x="1477774" y="3155899"/>
            <a:ext cx="3504782" cy="285629"/>
          </a:xfrm>
          <a:prstGeom prst="rect">
            <a:avLst/>
          </a:prstGeom>
        </p:spPr>
        <p:txBody>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1pPr>
            <a:lvl2pPr marL="7200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2pPr>
            <a:lvl3pPr marL="468000" marR="0"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3pPr>
            <a:lvl4pPr marL="576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4pPr>
            <a:lvl5pPr marL="648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baseline="0">
                <a:solidFill>
                  <a:schemeClr val="tx2"/>
                </a:solidFill>
                <a:latin typeface="Roboto Condensed" panose="02000000000000000000" pitchFamily="2" charset="0"/>
                <a:ea typeface="Roboto Condensed" panose="02000000000000000000" pitchFamily="2" charset="0"/>
                <a:cs typeface="+mn-cs"/>
              </a:defRPr>
            </a:lvl5pPr>
            <a:lvl6pPr marL="358775"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3200" b="1" kern="1200">
                <a:solidFill>
                  <a:schemeClr val="bg1"/>
                </a:solidFill>
                <a:latin typeface="+mn-lt"/>
                <a:ea typeface="+mn-ea"/>
                <a:cs typeface="+mn-cs"/>
              </a:defRPr>
            </a:lvl6pPr>
            <a:lvl7pPr marL="815923" indent="-457200" algn="l" defTabSz="914269" rtl="0" eaLnBrk="1" latinLnBrk="0" hangingPunct="1">
              <a:spcBef>
                <a:spcPts val="0"/>
              </a:spcBef>
              <a:buFont typeface="Arial" panose="020B0604020202020204" pitchFamily="34" charset="0"/>
              <a:buChar char="•"/>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en-US" dirty="0">
                <a:cs typeface="Roboto Condensed" panose="02000000000000000000" pitchFamily="2" charset="0"/>
              </a:rPr>
              <a:t>(2024, British Journal of Psychology)</a:t>
            </a:r>
            <a:endParaRPr lang="de-DE" dirty="0"/>
          </a:p>
        </p:txBody>
      </p:sp>
      <p:sp>
        <p:nvSpPr>
          <p:cNvPr id="5" name="Rechteck 4">
            <a:extLst>
              <a:ext uri="{FF2B5EF4-FFF2-40B4-BE49-F238E27FC236}">
                <a16:creationId xmlns:a16="http://schemas.microsoft.com/office/drawing/2014/main" id="{A55B5B28-9088-784E-70A3-5C56DA504065}"/>
              </a:ext>
            </a:extLst>
          </p:cNvPr>
          <p:cNvSpPr/>
          <p:nvPr/>
        </p:nvSpPr>
        <p:spPr>
          <a:xfrm>
            <a:off x="6096001" y="1400297"/>
            <a:ext cx="4908884" cy="1755602"/>
          </a:xfrm>
          <a:prstGeom prst="rect">
            <a:avLst/>
          </a:prstGeom>
          <a:noFill/>
          <a:ln>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platzhalter 3">
            <a:extLst>
              <a:ext uri="{FF2B5EF4-FFF2-40B4-BE49-F238E27FC236}">
                <a16:creationId xmlns:a16="http://schemas.microsoft.com/office/drawing/2014/main" id="{74248DAE-15F2-BE1D-FAEF-42C2DACF8C6F}"/>
              </a:ext>
            </a:extLst>
          </p:cNvPr>
          <p:cNvSpPr txBox="1">
            <a:spLocks/>
          </p:cNvSpPr>
          <p:nvPr/>
        </p:nvSpPr>
        <p:spPr>
          <a:xfrm>
            <a:off x="6798051" y="3210090"/>
            <a:ext cx="3504782" cy="285629"/>
          </a:xfrm>
          <a:prstGeom prst="rect">
            <a:avLst/>
          </a:prstGeom>
        </p:spPr>
        <p:txBody>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1pPr>
            <a:lvl2pPr marL="7200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2pPr>
            <a:lvl3pPr marL="468000" marR="0"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3pPr>
            <a:lvl4pPr marL="576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4pPr>
            <a:lvl5pPr marL="648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baseline="0">
                <a:solidFill>
                  <a:schemeClr val="tx2"/>
                </a:solidFill>
                <a:latin typeface="Roboto Condensed" panose="02000000000000000000" pitchFamily="2" charset="0"/>
                <a:ea typeface="Roboto Condensed" panose="02000000000000000000" pitchFamily="2" charset="0"/>
                <a:cs typeface="+mn-cs"/>
              </a:defRPr>
            </a:lvl5pPr>
            <a:lvl6pPr marL="358775"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3200" b="1" kern="1200">
                <a:solidFill>
                  <a:schemeClr val="bg1"/>
                </a:solidFill>
                <a:latin typeface="+mn-lt"/>
                <a:ea typeface="+mn-ea"/>
                <a:cs typeface="+mn-cs"/>
              </a:defRPr>
            </a:lvl6pPr>
            <a:lvl7pPr marL="815923" indent="-457200" algn="l" defTabSz="914269" rtl="0" eaLnBrk="1" latinLnBrk="0" hangingPunct="1">
              <a:spcBef>
                <a:spcPts val="0"/>
              </a:spcBef>
              <a:buFont typeface="Arial" panose="020B0604020202020204" pitchFamily="34" charset="0"/>
              <a:buChar char="•"/>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en-US" dirty="0">
                <a:cs typeface="Roboto Condensed" panose="02000000000000000000" pitchFamily="2" charset="0"/>
              </a:rPr>
              <a:t>(manuscript in preparation)</a:t>
            </a:r>
            <a:endParaRPr lang="de-DE" dirty="0"/>
          </a:p>
        </p:txBody>
      </p:sp>
      <p:pic>
        <p:nvPicPr>
          <p:cNvPr id="13" name="Grafik 12">
            <a:extLst>
              <a:ext uri="{FF2B5EF4-FFF2-40B4-BE49-F238E27FC236}">
                <a16:creationId xmlns:a16="http://schemas.microsoft.com/office/drawing/2014/main" id="{FD8959E2-30A0-DC50-D7AE-8E371C16418C}"/>
              </a:ext>
            </a:extLst>
          </p:cNvPr>
          <p:cNvPicPr>
            <a:picLocks noChangeAspect="1"/>
          </p:cNvPicPr>
          <p:nvPr/>
        </p:nvPicPr>
        <p:blipFill>
          <a:blip r:embed="rId3"/>
          <a:stretch>
            <a:fillRect/>
          </a:stretch>
        </p:blipFill>
        <p:spPr>
          <a:xfrm>
            <a:off x="6249356" y="1420132"/>
            <a:ext cx="4602171" cy="1715930"/>
          </a:xfrm>
          <a:prstGeom prst="rect">
            <a:avLst/>
          </a:prstGeom>
        </p:spPr>
      </p:pic>
    </p:spTree>
    <p:extLst>
      <p:ext uri="{BB962C8B-B14F-4D97-AF65-F5344CB8AC3E}">
        <p14:creationId xmlns:p14="http://schemas.microsoft.com/office/powerpoint/2010/main" val="25963690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7F4B28F-090B-AEDE-417D-004881B3429F}"/>
              </a:ext>
            </a:extLst>
          </p:cNvPr>
          <p:cNvSpPr>
            <a:spLocks noGrp="1"/>
          </p:cNvSpPr>
          <p:nvPr>
            <p:ph type="title"/>
          </p:nvPr>
        </p:nvSpPr>
        <p:spPr/>
        <p:txBody>
          <a:bodyPr/>
          <a:lstStyle/>
          <a:p>
            <a:r>
              <a:rPr lang="de-DE" dirty="0" err="1"/>
              <a:t>Conclusions</a:t>
            </a:r>
            <a:endParaRPr lang="de-DE" dirty="0"/>
          </a:p>
        </p:txBody>
      </p:sp>
      <p:sp>
        <p:nvSpPr>
          <p:cNvPr id="3" name="Inhaltsplatzhalter 2">
            <a:extLst>
              <a:ext uri="{FF2B5EF4-FFF2-40B4-BE49-F238E27FC236}">
                <a16:creationId xmlns:a16="http://schemas.microsoft.com/office/drawing/2014/main" id="{EA3F5B46-A209-2144-F34C-A5325FA6525D}"/>
              </a:ext>
            </a:extLst>
          </p:cNvPr>
          <p:cNvSpPr>
            <a:spLocks noGrp="1"/>
          </p:cNvSpPr>
          <p:nvPr>
            <p:ph sz="quarter" idx="10"/>
          </p:nvPr>
        </p:nvSpPr>
        <p:spPr/>
        <p:txBody>
          <a:bodyPr/>
          <a:lstStyle/>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b="1" dirty="0"/>
              <a:t>Musicality benefits vocal emotion perception </a:t>
            </a:r>
          </a:p>
          <a:p>
            <a:pPr marL="810900" lvl="2" indent="-342900">
              <a:buFont typeface="Arial" panose="020B0604020202020204" pitchFamily="34" charset="0"/>
              <a:buChar char="•"/>
            </a:pPr>
            <a:r>
              <a:rPr lang="en-US" sz="2000" dirty="0"/>
              <a:t>irrespective of different forms of musical engagement (singing vs. playing an instrument) </a:t>
            </a:r>
          </a:p>
          <a:p>
            <a:pPr marL="810900" lvl="2" indent="-342900">
              <a:buFont typeface="Arial" panose="020B0604020202020204" pitchFamily="34" charset="0"/>
              <a:buChar char="•"/>
            </a:pPr>
            <a:r>
              <a:rPr lang="en-US" sz="2000" dirty="0"/>
              <a:t>irrespective of musical expertise (amateur vs. professional level)</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Musicality and vocal emotion perception linked through </a:t>
            </a:r>
            <a:r>
              <a:rPr lang="en-US" sz="2000" b="1" dirty="0"/>
              <a:t>naturally predisposed auditory sensitivity</a:t>
            </a:r>
          </a:p>
          <a:p>
            <a:pPr marL="810900" lvl="2" indent="-342900">
              <a:buFont typeface="Arial" panose="020B0604020202020204" pitchFamily="34" charset="0"/>
              <a:buChar char="•"/>
            </a:pPr>
            <a:r>
              <a:rPr lang="en-US" sz="2000" dirty="0"/>
              <a:t>particularly dynamic pitch contours (melody)</a:t>
            </a:r>
            <a:br>
              <a:rPr lang="en-US" sz="2000" dirty="0"/>
            </a:br>
            <a:endParaRPr lang="en-US" sz="2000" dirty="0"/>
          </a:p>
          <a:p>
            <a:endParaRPr lang="de-DE" dirty="0"/>
          </a:p>
        </p:txBody>
      </p:sp>
    </p:spTree>
    <p:extLst>
      <p:ext uri="{BB962C8B-B14F-4D97-AF65-F5344CB8AC3E}">
        <p14:creationId xmlns:p14="http://schemas.microsoft.com/office/powerpoint/2010/main" val="28047697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5FBF90C-D517-73B4-6007-4828CF49C8FE}"/>
              </a:ext>
            </a:extLst>
          </p:cNvPr>
          <p:cNvSpPr>
            <a:spLocks noGrp="1"/>
          </p:cNvSpPr>
          <p:nvPr>
            <p:ph type="title"/>
          </p:nvPr>
        </p:nvSpPr>
        <p:spPr/>
        <p:txBody>
          <a:bodyPr/>
          <a:lstStyle/>
          <a:p>
            <a:r>
              <a:rPr lang="de-DE" dirty="0" err="1"/>
              <a:t>Limitations</a:t>
            </a:r>
            <a:r>
              <a:rPr lang="de-DE" dirty="0"/>
              <a:t> &amp; </a:t>
            </a:r>
            <a:r>
              <a:rPr lang="de-DE" dirty="0" err="1"/>
              <a:t>future</a:t>
            </a:r>
            <a:r>
              <a:rPr lang="de-DE" dirty="0"/>
              <a:t> </a:t>
            </a:r>
            <a:r>
              <a:rPr lang="de-DE" dirty="0" err="1"/>
              <a:t>directions</a:t>
            </a:r>
            <a:endParaRPr lang="de-DE" dirty="0"/>
          </a:p>
        </p:txBody>
      </p:sp>
      <p:sp>
        <p:nvSpPr>
          <p:cNvPr id="3" name="Inhaltsplatzhalter 2">
            <a:extLst>
              <a:ext uri="{FF2B5EF4-FFF2-40B4-BE49-F238E27FC236}">
                <a16:creationId xmlns:a16="http://schemas.microsoft.com/office/drawing/2014/main" id="{CECBA18C-B5C7-B0FD-A1EC-2B38A50971F5}"/>
              </a:ext>
            </a:extLst>
          </p:cNvPr>
          <p:cNvSpPr>
            <a:spLocks noGrp="1"/>
          </p:cNvSpPr>
          <p:nvPr>
            <p:ph sz="quarter" idx="10"/>
          </p:nvPr>
        </p:nvSpPr>
        <p:spPr/>
        <p:txBody>
          <a:bodyPr/>
          <a:lstStyle/>
          <a:p>
            <a:pPr marL="285750" indent="-285750">
              <a:buFont typeface="Arial" panose="020B0604020202020204" pitchFamily="34" charset="0"/>
              <a:buChar char="•"/>
            </a:pPr>
            <a:r>
              <a:rPr lang="de-DE" sz="2000" dirty="0"/>
              <a:t>Amateur </a:t>
            </a:r>
            <a:r>
              <a:rPr lang="de-DE" sz="2000" dirty="0" err="1"/>
              <a:t>groups</a:t>
            </a:r>
            <a:r>
              <a:rPr lang="de-DE" sz="2000" dirty="0"/>
              <a:t> (</a:t>
            </a:r>
            <a:r>
              <a:rPr lang="de-DE" sz="2000" dirty="0" err="1"/>
              <a:t>singers</a:t>
            </a:r>
            <a:r>
              <a:rPr lang="de-DE" sz="2000" dirty="0"/>
              <a:t> vs. </a:t>
            </a:r>
            <a:r>
              <a:rPr lang="de-DE" sz="2000" dirty="0" err="1"/>
              <a:t>instrumentalists</a:t>
            </a:r>
            <a:r>
              <a:rPr lang="de-DE" sz="2000" dirty="0"/>
              <a:t>) not </a:t>
            </a:r>
            <a:r>
              <a:rPr lang="de-DE" sz="2000" dirty="0" err="1"/>
              <a:t>strictly</a:t>
            </a:r>
            <a:r>
              <a:rPr lang="de-DE" sz="2000" dirty="0"/>
              <a:t> </a:t>
            </a:r>
            <a:r>
              <a:rPr lang="de-DE" sz="2000" dirty="0" err="1"/>
              <a:t>exclusive</a:t>
            </a:r>
            <a:r>
              <a:rPr lang="de-DE" sz="2000" dirty="0"/>
              <a:t> </a:t>
            </a:r>
            <a:r>
              <a:rPr lang="de-DE" sz="2000" dirty="0" err="1"/>
              <a:t>from</a:t>
            </a:r>
            <a:r>
              <a:rPr lang="de-DE" sz="2000" dirty="0"/>
              <a:t> </a:t>
            </a:r>
            <a:r>
              <a:rPr lang="de-DE" sz="2000" dirty="0" err="1"/>
              <a:t>each</a:t>
            </a:r>
            <a:r>
              <a:rPr lang="de-DE" sz="2000" dirty="0"/>
              <a:t> </a:t>
            </a:r>
            <a:r>
              <a:rPr lang="de-DE" sz="2000" dirty="0" err="1"/>
              <a:t>other</a:t>
            </a:r>
            <a:endParaRPr lang="de-DE" sz="2000" dirty="0"/>
          </a:p>
          <a:p>
            <a:pPr marL="285750" indent="-285750">
              <a:buFont typeface="Arial" panose="020B0604020202020204" pitchFamily="34" charset="0"/>
              <a:buChar char="•"/>
            </a:pPr>
            <a:r>
              <a:rPr lang="de-DE" sz="2000" dirty="0" err="1"/>
              <a:t>Primarily</a:t>
            </a:r>
            <a:r>
              <a:rPr lang="de-DE" sz="2000" dirty="0"/>
              <a:t> German </a:t>
            </a:r>
            <a:r>
              <a:rPr lang="de-DE" sz="2000" dirty="0" err="1"/>
              <a:t>speakers</a:t>
            </a:r>
            <a:r>
              <a:rPr lang="de-DE" sz="2000" dirty="0"/>
              <a:t> in Western </a:t>
            </a:r>
            <a:r>
              <a:rPr lang="de-DE" sz="2000" dirty="0" err="1"/>
              <a:t>music</a:t>
            </a:r>
            <a:r>
              <a:rPr lang="de-DE" sz="2000" dirty="0"/>
              <a:t> </a:t>
            </a:r>
            <a:r>
              <a:rPr lang="de-DE" sz="2000" dirty="0" err="1"/>
              <a:t>culture</a:t>
            </a:r>
            <a:endParaRPr lang="de-DE" sz="2000" dirty="0"/>
          </a:p>
          <a:p>
            <a:pPr marL="753750" lvl="2" indent="-285750">
              <a:buFont typeface="Arial" panose="020B0604020202020204" pitchFamily="34" charset="0"/>
              <a:buChar char="•"/>
            </a:pPr>
            <a:r>
              <a:rPr lang="de-DE" sz="1800" dirty="0"/>
              <a:t>„Ich habe den Eindruck, dass die Stimmlagen in Frankreich und Deutschland unterschiedlich wahrgenommen werden können. Ich frage mich also, ob es einen kulturellen Bias geben könnte?“</a:t>
            </a:r>
          </a:p>
          <a:p>
            <a:pPr marL="285750" indent="-285750">
              <a:buFont typeface="Arial" panose="020B0604020202020204" pitchFamily="34" charset="0"/>
              <a:buChar char="•"/>
            </a:pPr>
            <a:r>
              <a:rPr lang="de-DE" sz="2000" dirty="0"/>
              <a:t>Stimuli</a:t>
            </a:r>
          </a:p>
          <a:p>
            <a:pPr marL="753750" lvl="2" indent="-285750">
              <a:buFont typeface="Arial" panose="020B0604020202020204" pitchFamily="34" charset="0"/>
              <a:buChar char="•"/>
            </a:pPr>
            <a:r>
              <a:rPr lang="de-DE" sz="2000" dirty="0"/>
              <a:t>Stimuli </a:t>
            </a:r>
            <a:r>
              <a:rPr lang="de-DE" sz="2000" dirty="0" err="1"/>
              <a:t>with</a:t>
            </a:r>
            <a:r>
              <a:rPr lang="de-DE" sz="2000" dirty="0"/>
              <a:t> </a:t>
            </a:r>
            <a:r>
              <a:rPr lang="de-DE" sz="2000" dirty="0" err="1"/>
              <a:t>two-syllable</a:t>
            </a:r>
            <a:r>
              <a:rPr lang="de-DE" sz="2000" dirty="0"/>
              <a:t> </a:t>
            </a:r>
            <a:r>
              <a:rPr lang="de-DE" sz="2000" dirty="0" err="1"/>
              <a:t>pseudowords</a:t>
            </a:r>
            <a:r>
              <a:rPr lang="de-DE" sz="2000" dirty="0"/>
              <a:t> </a:t>
            </a:r>
            <a:r>
              <a:rPr lang="de-DE" sz="2000" dirty="0">
                <a:sym typeface="Wingdings" panose="05000000000000000000" pitchFamily="2" charset="2"/>
              </a:rPr>
              <a:t> </a:t>
            </a:r>
            <a:r>
              <a:rPr lang="de-DE" sz="2000" dirty="0" err="1">
                <a:sym typeface="Wingdings" panose="05000000000000000000" pitchFamily="2" charset="2"/>
              </a:rPr>
              <a:t>One</a:t>
            </a:r>
            <a:r>
              <a:rPr lang="de-DE" sz="2000" dirty="0">
                <a:sym typeface="Wingdings" panose="05000000000000000000" pitchFamily="2" charset="2"/>
              </a:rPr>
              <a:t> </a:t>
            </a:r>
            <a:r>
              <a:rPr lang="de-DE" sz="2000" dirty="0" err="1">
                <a:sym typeface="Wingdings" panose="05000000000000000000" pitchFamily="2" charset="2"/>
              </a:rPr>
              <a:t>syllable</a:t>
            </a:r>
            <a:r>
              <a:rPr lang="de-DE" sz="2000" dirty="0">
                <a:sym typeface="Wingdings" panose="05000000000000000000" pitchFamily="2" charset="2"/>
              </a:rPr>
              <a:t>? </a:t>
            </a:r>
            <a:r>
              <a:rPr lang="de-DE" sz="2000" dirty="0" err="1">
                <a:sym typeface="Wingdings" panose="05000000000000000000" pitchFamily="2" charset="2"/>
              </a:rPr>
              <a:t>Sentences</a:t>
            </a:r>
            <a:r>
              <a:rPr lang="de-DE" sz="2000" dirty="0">
                <a:sym typeface="Wingdings" panose="05000000000000000000" pitchFamily="2" charset="2"/>
              </a:rPr>
              <a:t>?</a:t>
            </a:r>
          </a:p>
          <a:p>
            <a:pPr marL="753750" lvl="2" indent="-285750">
              <a:buFont typeface="Arial" panose="020B0604020202020204" pitchFamily="34" charset="0"/>
              <a:buChar char="•"/>
            </a:pPr>
            <a:r>
              <a:rPr lang="en-US" sz="2000" dirty="0">
                <a:sym typeface="Wingdings" panose="05000000000000000000" pitchFamily="2" charset="2"/>
              </a:rPr>
              <a:t>voice-morphing could reduce perceived naturalness of voices  but no effect on perception of vocal emotions </a:t>
            </a:r>
            <a:r>
              <a:rPr lang="en-US" dirty="0">
                <a:sym typeface="Wingdings" panose="05000000000000000000" pitchFamily="2" charset="2"/>
              </a:rPr>
              <a:t>(Nussbaum, </a:t>
            </a:r>
            <a:r>
              <a:rPr lang="en-US" dirty="0" err="1">
                <a:sym typeface="Wingdings" panose="05000000000000000000" pitchFamily="2" charset="2"/>
              </a:rPr>
              <a:t>Pöhlmann</a:t>
            </a:r>
            <a:r>
              <a:rPr lang="en-US" dirty="0">
                <a:sym typeface="Wingdings" panose="05000000000000000000" pitchFamily="2" charset="2"/>
              </a:rPr>
              <a:t>, et al., 2023)</a:t>
            </a:r>
          </a:p>
          <a:p>
            <a:pPr marL="753750" lvl="2" indent="-285750">
              <a:buFont typeface="Arial" panose="020B0604020202020204" pitchFamily="34" charset="0"/>
              <a:buChar char="•"/>
            </a:pPr>
            <a:r>
              <a:rPr lang="en-US" sz="2000" dirty="0">
                <a:sym typeface="Wingdings" panose="05000000000000000000" pitchFamily="2" charset="2"/>
              </a:rPr>
              <a:t>Focus on pitch/F0 and timbre cues</a:t>
            </a:r>
            <a:endParaRPr lang="de-DE" sz="2000" dirty="0">
              <a:sym typeface="Wingdings" panose="05000000000000000000" pitchFamily="2" charset="2"/>
            </a:endParaRPr>
          </a:p>
          <a:p>
            <a:pPr marL="285750" indent="-285750">
              <a:buFont typeface="Arial" panose="020B0604020202020204" pitchFamily="34" charset="0"/>
              <a:buChar char="•"/>
            </a:pPr>
            <a:endParaRPr lang="de-DE" sz="1800" dirty="0"/>
          </a:p>
        </p:txBody>
      </p:sp>
    </p:spTree>
    <p:extLst>
      <p:ext uri="{BB962C8B-B14F-4D97-AF65-F5344CB8AC3E}">
        <p14:creationId xmlns:p14="http://schemas.microsoft.com/office/powerpoint/2010/main" val="396047078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A1B976-E035-E362-F177-541DD13A431C}"/>
              </a:ext>
            </a:extLst>
          </p:cNvPr>
          <p:cNvSpPr>
            <a:spLocks noGrp="1"/>
          </p:cNvSpPr>
          <p:nvPr>
            <p:ph type="title"/>
          </p:nvPr>
        </p:nvSpPr>
        <p:spPr/>
        <p:txBody>
          <a:bodyPr/>
          <a:lstStyle/>
          <a:p>
            <a:r>
              <a:rPr lang="de-DE" dirty="0" err="1"/>
              <a:t>Thank</a:t>
            </a:r>
            <a:r>
              <a:rPr lang="de-DE" dirty="0"/>
              <a:t> </a:t>
            </a:r>
            <a:r>
              <a:rPr lang="de-DE" dirty="0" err="1"/>
              <a:t>you</a:t>
            </a:r>
            <a:r>
              <a:rPr lang="de-DE" dirty="0"/>
              <a:t> </a:t>
            </a:r>
            <a:r>
              <a:rPr lang="de-DE" dirty="0" err="1"/>
              <a:t>for</a:t>
            </a:r>
            <a:r>
              <a:rPr lang="de-DE" dirty="0"/>
              <a:t> </a:t>
            </a:r>
            <a:r>
              <a:rPr lang="de-DE" dirty="0" err="1"/>
              <a:t>your</a:t>
            </a:r>
            <a:r>
              <a:rPr lang="de-DE" dirty="0"/>
              <a:t> </a:t>
            </a:r>
            <a:r>
              <a:rPr lang="de-DE" dirty="0" err="1"/>
              <a:t>attention</a:t>
            </a:r>
            <a:r>
              <a:rPr lang="de-DE" dirty="0"/>
              <a:t>!</a:t>
            </a:r>
          </a:p>
        </p:txBody>
      </p:sp>
    </p:spTree>
    <p:extLst>
      <p:ext uri="{BB962C8B-B14F-4D97-AF65-F5344CB8AC3E}">
        <p14:creationId xmlns:p14="http://schemas.microsoft.com/office/powerpoint/2010/main" val="28599951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9D85F2-979F-9928-7932-32F98C1573D6}"/>
              </a:ext>
            </a:extLst>
          </p:cNvPr>
          <p:cNvSpPr>
            <a:spLocks noGrp="1"/>
          </p:cNvSpPr>
          <p:nvPr>
            <p:ph type="title"/>
          </p:nvPr>
        </p:nvSpPr>
        <p:spPr/>
        <p:txBody>
          <a:bodyPr/>
          <a:lstStyle/>
          <a:p>
            <a:r>
              <a:rPr lang="de-DE" dirty="0"/>
              <a:t>References</a:t>
            </a:r>
          </a:p>
        </p:txBody>
      </p:sp>
      <p:sp>
        <p:nvSpPr>
          <p:cNvPr id="3" name="Inhaltsplatzhalter 2">
            <a:extLst>
              <a:ext uri="{FF2B5EF4-FFF2-40B4-BE49-F238E27FC236}">
                <a16:creationId xmlns:a16="http://schemas.microsoft.com/office/drawing/2014/main" id="{817FC865-15EE-B0AC-F0B9-433AA8C65AE9}"/>
              </a:ext>
            </a:extLst>
          </p:cNvPr>
          <p:cNvSpPr>
            <a:spLocks noGrp="1"/>
          </p:cNvSpPr>
          <p:nvPr>
            <p:ph sz="quarter" idx="10"/>
          </p:nvPr>
        </p:nvSpPr>
        <p:spPr>
          <a:xfrm>
            <a:off x="874711" y="1484313"/>
            <a:ext cx="10580688" cy="4730220"/>
          </a:xfrm>
        </p:spPr>
        <p:txBody>
          <a:bodyPr/>
          <a:lstStyle/>
          <a:p>
            <a:pPr>
              <a:spcBef>
                <a:spcPts val="0"/>
              </a:spcBef>
            </a:pPr>
            <a:r>
              <a:rPr lang="de-DE" sz="1400" b="1" dirty="0" err="1">
                <a:cs typeface="Roboto Condensed" panose="02000000000000000000" pitchFamily="2" charset="0"/>
              </a:rPr>
              <a:t>Discussed</a:t>
            </a:r>
            <a:r>
              <a:rPr lang="de-DE" sz="1400" b="1" dirty="0">
                <a:cs typeface="Roboto Condensed" panose="02000000000000000000" pitchFamily="2" charset="0"/>
              </a:rPr>
              <a:t> </a:t>
            </a:r>
            <a:r>
              <a:rPr lang="de-DE" sz="1400" b="1" dirty="0" err="1">
                <a:cs typeface="Roboto Condensed" panose="02000000000000000000" pitchFamily="2" charset="0"/>
              </a:rPr>
              <a:t>papers</a:t>
            </a:r>
            <a:endParaRPr lang="de-DE" sz="1400" b="1" dirty="0">
              <a:cs typeface="Roboto Condensed" panose="02000000000000000000" pitchFamily="2" charset="0"/>
            </a:endParaRPr>
          </a:p>
          <a:p>
            <a:pPr marL="285750" indent="-285750">
              <a:spcBef>
                <a:spcPts val="0"/>
              </a:spcBef>
              <a:buFont typeface="Arial" panose="020B0604020202020204" pitchFamily="34" charset="0"/>
              <a:buChar char="•"/>
            </a:pPr>
            <a:r>
              <a:rPr lang="en-US" sz="1400" dirty="0">
                <a:cs typeface="Roboto Condensed" panose="02000000000000000000" pitchFamily="2" charset="0"/>
              </a:rPr>
              <a:t>Nussbaum, C., Dethloff, J., Schirmer, A., &amp; </a:t>
            </a:r>
            <a:r>
              <a:rPr lang="en-US" sz="1400" dirty="0" err="1">
                <a:cs typeface="Roboto Condensed" panose="02000000000000000000" pitchFamily="2" charset="0"/>
              </a:rPr>
              <a:t>Schweinberger</a:t>
            </a:r>
            <a:r>
              <a:rPr lang="en-US" sz="1400" dirty="0">
                <a:cs typeface="Roboto Condensed" panose="02000000000000000000" pitchFamily="2" charset="0"/>
              </a:rPr>
              <a:t>, S.R. (manuscript in preparation). No difference in vocal emotion perception between non-professional/amateur singers and instrumentalists (working title). </a:t>
            </a:r>
          </a:p>
          <a:p>
            <a:pPr marL="285750" indent="-285750">
              <a:spcBef>
                <a:spcPts val="0"/>
              </a:spcBef>
              <a:buFont typeface="Arial" panose="020B0604020202020204" pitchFamily="34" charset="0"/>
              <a:buChar char="•"/>
            </a:pPr>
            <a:r>
              <a:rPr lang="en-US" sz="1400" dirty="0" err="1">
                <a:cs typeface="Roboto Condensed" panose="02000000000000000000" pitchFamily="2" charset="0"/>
              </a:rPr>
              <a:t>Senftleben</a:t>
            </a:r>
            <a:r>
              <a:rPr lang="en-US" sz="1400" dirty="0">
                <a:cs typeface="Roboto Condensed" panose="02000000000000000000" pitchFamily="2" charset="0"/>
              </a:rPr>
              <a:t>, J. (2024). </a:t>
            </a:r>
            <a:r>
              <a:rPr lang="en-US" sz="1400" i="1" dirty="0">
                <a:cs typeface="Roboto Condensed" panose="02000000000000000000" pitchFamily="2" charset="0"/>
              </a:rPr>
              <a:t>Vocal Emotion Perception in non-professional Singers and Instrumentalists</a:t>
            </a:r>
            <a:r>
              <a:rPr lang="en-US" sz="1400" dirty="0">
                <a:cs typeface="Roboto Condensed" panose="02000000000000000000" pitchFamily="2" charset="0"/>
              </a:rPr>
              <a:t>. [Master’s thesis, Friedrich-Schiller-Universität Jena].</a:t>
            </a:r>
          </a:p>
          <a:p>
            <a:pPr marL="285750" indent="-285750">
              <a:spcBef>
                <a:spcPts val="0"/>
              </a:spcBef>
              <a:buFont typeface="Arial" panose="020B0604020202020204" pitchFamily="34" charset="0"/>
              <a:buChar char="•"/>
            </a:pPr>
            <a:r>
              <a:rPr lang="en-US" sz="1400" dirty="0">
                <a:cs typeface="Roboto Condensed" panose="02000000000000000000" pitchFamily="2" charset="0"/>
              </a:rPr>
              <a:t>Nussbaum, C., Schirmer, A., &amp; </a:t>
            </a:r>
            <a:r>
              <a:rPr lang="en-US" sz="1400" dirty="0" err="1">
                <a:cs typeface="Roboto Condensed" panose="02000000000000000000" pitchFamily="2" charset="0"/>
              </a:rPr>
              <a:t>Schweinberger</a:t>
            </a:r>
            <a:r>
              <a:rPr lang="en-US" sz="1400" dirty="0">
                <a:cs typeface="Roboto Condensed" panose="02000000000000000000" pitchFamily="2" charset="0"/>
              </a:rPr>
              <a:t>, S. R. (2024). Musicality – Tuned to the melody of vocal emotions. </a:t>
            </a:r>
            <a:r>
              <a:rPr lang="en-US" sz="1400" i="1" dirty="0">
                <a:cs typeface="Roboto Condensed" panose="02000000000000000000" pitchFamily="2" charset="0"/>
              </a:rPr>
              <a:t>British Journal of Psychology, </a:t>
            </a:r>
            <a:r>
              <a:rPr lang="de-DE" sz="1400" i="1" dirty="0"/>
              <a:t>115</a:t>
            </a:r>
            <a:r>
              <a:rPr lang="de-DE" sz="1400" dirty="0"/>
              <a:t>, 206–225</a:t>
            </a:r>
            <a:r>
              <a:rPr lang="en-US" sz="1400" dirty="0">
                <a:cs typeface="Roboto Condensed" panose="02000000000000000000" pitchFamily="2" charset="0"/>
              </a:rPr>
              <a:t>. </a:t>
            </a:r>
            <a:r>
              <a:rPr lang="en-US" sz="1400" dirty="0">
                <a:cs typeface="Roboto Condensed" panose="02000000000000000000" pitchFamily="2" charset="0"/>
                <a:hlinkClick r:id="rId3"/>
              </a:rPr>
              <a:t>https://doi.org/10.1111/bjop.12684</a:t>
            </a:r>
            <a:r>
              <a:rPr lang="en-US" sz="1400" dirty="0">
                <a:cs typeface="Roboto Condensed" panose="02000000000000000000" pitchFamily="2" charset="0"/>
              </a:rPr>
              <a:t> </a:t>
            </a:r>
          </a:p>
          <a:p>
            <a:pPr>
              <a:spcBef>
                <a:spcPts val="0"/>
              </a:spcBef>
            </a:pPr>
            <a:endParaRPr lang="en-US" sz="1400" dirty="0">
              <a:cs typeface="Roboto Condensed" panose="02000000000000000000" pitchFamily="2" charset="0"/>
            </a:endParaRPr>
          </a:p>
          <a:p>
            <a:pPr>
              <a:spcBef>
                <a:spcPts val="0"/>
              </a:spcBef>
            </a:pPr>
            <a:r>
              <a:rPr lang="en-US" sz="1400" b="1" dirty="0">
                <a:cs typeface="Roboto Condensed" panose="02000000000000000000" pitchFamily="2" charset="0"/>
              </a:rPr>
              <a:t>Further literature</a:t>
            </a:r>
          </a:p>
          <a:p>
            <a:pPr marL="285750" indent="-285750">
              <a:spcBef>
                <a:spcPts val="0"/>
              </a:spcBef>
              <a:buFont typeface="Arial" panose="020B0604020202020204" pitchFamily="34" charset="0"/>
              <a:buChar char="•"/>
            </a:pPr>
            <a:r>
              <a:rPr lang="en-US" sz="1400" dirty="0">
                <a:cs typeface="Roboto Condensed" panose="02000000000000000000" pitchFamily="2" charset="0"/>
              </a:rPr>
              <a:t>Correia, A. I., Castro, S. L., Macgregor, C., </a:t>
            </a:r>
            <a:r>
              <a:rPr lang="en-US" sz="1400" dirty="0" err="1">
                <a:cs typeface="Roboto Condensed" panose="02000000000000000000" pitchFamily="2" charset="0"/>
              </a:rPr>
              <a:t>Müllensiefen</a:t>
            </a:r>
            <a:r>
              <a:rPr lang="en-US" sz="1400" dirty="0">
                <a:cs typeface="Roboto Condensed" panose="02000000000000000000" pitchFamily="2" charset="0"/>
              </a:rPr>
              <a:t>, D., Schellenberg, E. G. (2022). Enhanced Recognition of Vocal motions in Individuals With Naturally Good Musical Abilities. </a:t>
            </a:r>
            <a:r>
              <a:rPr lang="en-US" sz="1400" i="1" dirty="0">
                <a:cs typeface="Roboto Condensed" panose="02000000000000000000" pitchFamily="2" charset="0"/>
              </a:rPr>
              <a:t>Emotion, 22</a:t>
            </a:r>
            <a:r>
              <a:rPr lang="en-US" sz="1400" dirty="0">
                <a:cs typeface="Roboto Condensed" panose="02000000000000000000" pitchFamily="2" charset="0"/>
              </a:rPr>
              <a:t>(5), 894–906. </a:t>
            </a:r>
            <a:r>
              <a:rPr lang="en-US" sz="1400" dirty="0">
                <a:cs typeface="Roboto Condensed" panose="02000000000000000000" pitchFamily="2" charset="0"/>
                <a:hlinkClick r:id="rId4"/>
              </a:rPr>
              <a:t>https://doi.org/10.1037/emo0000770</a:t>
            </a:r>
            <a:r>
              <a:rPr lang="en-US" sz="1400" dirty="0">
                <a:cs typeface="Roboto Condensed" panose="02000000000000000000" pitchFamily="2" charset="0"/>
              </a:rPr>
              <a:t> </a:t>
            </a:r>
          </a:p>
          <a:p>
            <a:pPr marL="285750" indent="-285750">
              <a:spcBef>
                <a:spcPts val="0"/>
              </a:spcBef>
              <a:buFont typeface="Arial" panose="020B0604020202020204" pitchFamily="34" charset="0"/>
              <a:buChar char="•"/>
            </a:pPr>
            <a:r>
              <a:rPr lang="en-US" sz="1400" dirty="0">
                <a:cs typeface="Roboto Condensed" panose="02000000000000000000" pitchFamily="2" charset="0"/>
              </a:rPr>
              <a:t>Kawahara, H., Morise, M., Banno, H., &amp; </a:t>
            </a:r>
            <a:r>
              <a:rPr lang="en-US" sz="1400" dirty="0" err="1">
                <a:cs typeface="Roboto Condensed" panose="02000000000000000000" pitchFamily="2" charset="0"/>
              </a:rPr>
              <a:t>Skuk</a:t>
            </a:r>
            <a:r>
              <a:rPr lang="en-US" sz="1400" dirty="0">
                <a:cs typeface="Roboto Condensed" panose="02000000000000000000" pitchFamily="2" charset="0"/>
              </a:rPr>
              <a:t>, V. G. (2013). Temporally variable multi-aspect N-way morphing based on interference-free speech representations. </a:t>
            </a:r>
            <a:r>
              <a:rPr lang="en-US" sz="1400" i="1" dirty="0">
                <a:cs typeface="Roboto Condensed" panose="02000000000000000000" pitchFamily="2" charset="0"/>
              </a:rPr>
              <a:t>IEEE International Conference on Acoustics</a:t>
            </a:r>
            <a:r>
              <a:rPr lang="en-US" sz="1400" dirty="0">
                <a:cs typeface="Roboto Condensed" panose="02000000000000000000" pitchFamily="2" charset="0"/>
              </a:rPr>
              <a:t>, </a:t>
            </a:r>
            <a:r>
              <a:rPr lang="en-US" sz="1400" i="1" dirty="0">
                <a:cs typeface="Roboto Condensed" panose="02000000000000000000" pitchFamily="2" charset="0"/>
              </a:rPr>
              <a:t>Speech and Signal Processing</a:t>
            </a:r>
            <a:r>
              <a:rPr lang="en-US" sz="1400" dirty="0">
                <a:cs typeface="Roboto Condensed" panose="02000000000000000000" pitchFamily="2" charset="0"/>
              </a:rPr>
              <a:t>, 1–10. </a:t>
            </a:r>
            <a:r>
              <a:rPr lang="en-US" sz="1400" dirty="0">
                <a:cs typeface="Roboto Condensed" panose="02000000000000000000" pitchFamily="2" charset="0"/>
                <a:hlinkClick r:id="rId5"/>
              </a:rPr>
              <a:t>https://doi.org/10.1109/APSIPA.2013.6694355</a:t>
            </a:r>
            <a:r>
              <a:rPr lang="en-US" sz="1400" dirty="0">
                <a:cs typeface="Roboto Condensed" panose="02000000000000000000" pitchFamily="2" charset="0"/>
              </a:rPr>
              <a:t> </a:t>
            </a:r>
          </a:p>
          <a:p>
            <a:pPr marL="285750" indent="-285750">
              <a:spcBef>
                <a:spcPts val="0"/>
              </a:spcBef>
              <a:buFont typeface="Arial" panose="020B0604020202020204" pitchFamily="34" charset="0"/>
              <a:buChar char="•"/>
            </a:pPr>
            <a:r>
              <a:rPr lang="en-US" sz="1400" dirty="0">
                <a:cs typeface="Roboto Condensed" panose="02000000000000000000" pitchFamily="2" charset="0"/>
              </a:rPr>
              <a:t>Kawahara, H., Morise, M., Takahashi, T., </a:t>
            </a:r>
            <a:r>
              <a:rPr lang="en-US" sz="1400" dirty="0" err="1">
                <a:cs typeface="Roboto Condensed" panose="02000000000000000000" pitchFamily="2" charset="0"/>
              </a:rPr>
              <a:t>Nisimura</a:t>
            </a:r>
            <a:r>
              <a:rPr lang="en-US" sz="1400" dirty="0">
                <a:cs typeface="Roboto Condensed" panose="02000000000000000000" pitchFamily="2" charset="0"/>
              </a:rPr>
              <a:t>, R., </a:t>
            </a:r>
            <a:r>
              <a:rPr lang="en-US" sz="1400" dirty="0" err="1">
                <a:cs typeface="Roboto Condensed" panose="02000000000000000000" pitchFamily="2" charset="0"/>
              </a:rPr>
              <a:t>Irino</a:t>
            </a:r>
            <a:r>
              <a:rPr lang="en-US" sz="1400" dirty="0">
                <a:cs typeface="Roboto Condensed" panose="02000000000000000000" pitchFamily="2" charset="0"/>
              </a:rPr>
              <a:t>, T., &amp; Banno, H. (2008). Tandem-STRAIGHT: A temporally stable power spectral representation for periodic signals and applications to interference-free spectrum, F0, and aperiodicity estimation. </a:t>
            </a:r>
            <a:r>
              <a:rPr lang="en-US" sz="1400" i="1" dirty="0">
                <a:cs typeface="Roboto Condensed" panose="02000000000000000000" pitchFamily="2" charset="0"/>
              </a:rPr>
              <a:t>IEEE International Conference on Acoustics, Speech and Signal Processing</a:t>
            </a:r>
            <a:r>
              <a:rPr lang="en-US" sz="1400" dirty="0">
                <a:cs typeface="Roboto Condensed" panose="02000000000000000000" pitchFamily="2" charset="0"/>
              </a:rPr>
              <a:t>, 3933–3936. </a:t>
            </a:r>
            <a:r>
              <a:rPr lang="en-US" sz="1400" dirty="0">
                <a:cs typeface="Roboto Condensed" panose="02000000000000000000" pitchFamily="2" charset="0"/>
                <a:hlinkClick r:id="rId6"/>
              </a:rPr>
              <a:t>https://api.semanticscholar.org/CorpusID:14929345</a:t>
            </a:r>
            <a:r>
              <a:rPr lang="en-US" sz="1400" dirty="0">
                <a:cs typeface="Roboto Condensed" panose="02000000000000000000" pitchFamily="2" charset="0"/>
              </a:rPr>
              <a:t> </a:t>
            </a:r>
          </a:p>
          <a:p>
            <a:pPr marL="285750" indent="-285750">
              <a:spcBef>
                <a:spcPts val="0"/>
              </a:spcBef>
              <a:buFont typeface="Arial" panose="020B0604020202020204" pitchFamily="34" charset="0"/>
              <a:buChar char="•"/>
            </a:pPr>
            <a:r>
              <a:rPr lang="en-US" sz="1400" dirty="0">
                <a:cs typeface="Roboto Condensed" panose="02000000000000000000" pitchFamily="2" charset="0"/>
              </a:rPr>
              <a:t>Law, L. N. C., &amp; Zentner, M. (2012). Assessing Musical Abilities Objectively: Construction and Validation of the Profile of Music Perception Skills. </a:t>
            </a:r>
            <a:r>
              <a:rPr lang="en-US" sz="1400" i="1" dirty="0">
                <a:cs typeface="Roboto Condensed" panose="02000000000000000000" pitchFamily="2" charset="0"/>
              </a:rPr>
              <a:t>PLOS ONE, 7</a:t>
            </a:r>
            <a:r>
              <a:rPr lang="en-US" sz="1400" dirty="0">
                <a:cs typeface="Roboto Condensed" panose="02000000000000000000" pitchFamily="2" charset="0"/>
              </a:rPr>
              <a:t>(12), 1–15. </a:t>
            </a:r>
            <a:r>
              <a:rPr lang="en-US" sz="1400" dirty="0">
                <a:cs typeface="Roboto Condensed" panose="02000000000000000000" pitchFamily="2" charset="0"/>
                <a:hlinkClick r:id="rId7"/>
              </a:rPr>
              <a:t>https://doi.org/10.1371/journal.pone.0052508</a:t>
            </a:r>
            <a:r>
              <a:rPr lang="en-US" sz="1400" dirty="0">
                <a:cs typeface="Roboto Condensed" panose="02000000000000000000" pitchFamily="2" charset="0"/>
              </a:rPr>
              <a:t> </a:t>
            </a:r>
          </a:p>
          <a:p>
            <a:pPr marL="285750" indent="-285750">
              <a:spcBef>
                <a:spcPts val="0"/>
              </a:spcBef>
              <a:buFont typeface="Arial" panose="020B0604020202020204" pitchFamily="34" charset="0"/>
              <a:buChar char="•"/>
            </a:pPr>
            <a:r>
              <a:rPr lang="en-US" sz="1400" dirty="0">
                <a:cs typeface="Roboto Condensed" panose="02000000000000000000" pitchFamily="2" charset="0"/>
              </a:rPr>
              <a:t>Martins, M., Pinheiro, A. P., &amp; Lima, C. F. (2021). Does Music Training Improve Emotion Recognition Abilities? A Critical Review. </a:t>
            </a:r>
            <a:r>
              <a:rPr lang="en-US" sz="1400" i="1" dirty="0">
                <a:cs typeface="Roboto Condensed" panose="02000000000000000000" pitchFamily="2" charset="0"/>
              </a:rPr>
              <a:t>Emotion Review, 13</a:t>
            </a:r>
            <a:r>
              <a:rPr lang="en-US" sz="1400" dirty="0">
                <a:cs typeface="Roboto Condensed" panose="02000000000000000000" pitchFamily="2" charset="0"/>
              </a:rPr>
              <a:t>(3), 199–210. </a:t>
            </a:r>
            <a:r>
              <a:rPr lang="en-US" sz="1400" dirty="0">
                <a:cs typeface="Roboto Condensed" panose="02000000000000000000" pitchFamily="2" charset="0"/>
                <a:hlinkClick r:id="rId8"/>
              </a:rPr>
              <a:t>https://doi.org/10.1177/17540739211022035</a:t>
            </a:r>
            <a:r>
              <a:rPr lang="en-US" sz="1400" dirty="0">
                <a:cs typeface="Roboto Condensed" panose="02000000000000000000" pitchFamily="2" charset="0"/>
              </a:rPr>
              <a:t> </a:t>
            </a:r>
          </a:p>
          <a:p>
            <a:pPr>
              <a:spcBef>
                <a:spcPts val="0"/>
              </a:spcBef>
            </a:pPr>
            <a:endParaRPr lang="de-DE" sz="1200" dirty="0">
              <a:cs typeface="Roboto Condensed" panose="02000000000000000000" pitchFamily="2" charset="0"/>
            </a:endParaRPr>
          </a:p>
        </p:txBody>
      </p:sp>
    </p:spTree>
    <p:extLst>
      <p:ext uri="{BB962C8B-B14F-4D97-AF65-F5344CB8AC3E}">
        <p14:creationId xmlns:p14="http://schemas.microsoft.com/office/powerpoint/2010/main" val="27999524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A1E06D4-2535-7CAE-5BC2-8D17FBA185EB}"/>
              </a:ext>
            </a:extLst>
          </p:cNvPr>
          <p:cNvSpPr>
            <a:spLocks noGrp="1"/>
          </p:cNvSpPr>
          <p:nvPr>
            <p:ph type="title"/>
          </p:nvPr>
        </p:nvSpPr>
        <p:spPr/>
        <p:txBody>
          <a:bodyPr/>
          <a:lstStyle/>
          <a:p>
            <a:r>
              <a:rPr lang="de-DE" dirty="0"/>
              <a:t>References</a:t>
            </a:r>
          </a:p>
        </p:txBody>
      </p:sp>
      <p:sp>
        <p:nvSpPr>
          <p:cNvPr id="3" name="Inhaltsplatzhalter 2">
            <a:extLst>
              <a:ext uri="{FF2B5EF4-FFF2-40B4-BE49-F238E27FC236}">
                <a16:creationId xmlns:a16="http://schemas.microsoft.com/office/drawing/2014/main" id="{C65EB4B8-B4E9-05A0-82F4-0E8D66485634}"/>
              </a:ext>
            </a:extLst>
          </p:cNvPr>
          <p:cNvSpPr>
            <a:spLocks noGrp="1"/>
          </p:cNvSpPr>
          <p:nvPr>
            <p:ph sz="quarter" idx="10"/>
          </p:nvPr>
        </p:nvSpPr>
        <p:spPr/>
        <p:txBody>
          <a:bodyPr/>
          <a:lstStyle/>
          <a:p>
            <a:r>
              <a:rPr lang="de-DE" sz="1400" b="1" dirty="0"/>
              <a:t>Further </a:t>
            </a:r>
            <a:r>
              <a:rPr lang="de-DE" sz="1400" b="1" dirty="0" err="1"/>
              <a:t>literature</a:t>
            </a:r>
            <a:r>
              <a:rPr lang="de-DE" sz="1400" b="1" dirty="0"/>
              <a:t> (</a:t>
            </a:r>
            <a:r>
              <a:rPr lang="de-DE" sz="1400" b="1" dirty="0" err="1"/>
              <a:t>continued</a:t>
            </a:r>
            <a:r>
              <a:rPr lang="de-DE" sz="1400" b="1" dirty="0"/>
              <a:t>)</a:t>
            </a:r>
          </a:p>
          <a:p>
            <a:pPr marL="285750" indent="-285750">
              <a:spcBef>
                <a:spcPts val="0"/>
              </a:spcBef>
              <a:buFont typeface="Arial" panose="020B0604020202020204" pitchFamily="34" charset="0"/>
              <a:buChar char="•"/>
            </a:pPr>
            <a:r>
              <a:rPr lang="en-US" sz="1400" dirty="0" err="1">
                <a:cs typeface="Roboto Condensed" panose="02000000000000000000" pitchFamily="2" charset="0"/>
              </a:rPr>
              <a:t>Müllensiefen</a:t>
            </a:r>
            <a:r>
              <a:rPr lang="en-US" sz="1400" dirty="0">
                <a:cs typeface="Roboto Condensed" panose="02000000000000000000" pitchFamily="2" charset="0"/>
              </a:rPr>
              <a:t>, D., Gingras, B., Musil, J., &amp; Stewart, L. (2014). The Musicality of Non-Musicians: An Index for Assessing Musical Sophistication in the General Population. </a:t>
            </a:r>
            <a:r>
              <a:rPr lang="en-US" sz="1400" i="1" dirty="0">
                <a:cs typeface="Roboto Condensed" panose="02000000000000000000" pitchFamily="2" charset="0"/>
              </a:rPr>
              <a:t>PLOS ONE, 9</a:t>
            </a:r>
            <a:r>
              <a:rPr lang="en-US" sz="1400" dirty="0">
                <a:cs typeface="Roboto Condensed" panose="02000000000000000000" pitchFamily="2" charset="0"/>
              </a:rPr>
              <a:t>(2), 1–23. </a:t>
            </a:r>
            <a:r>
              <a:rPr lang="en-US" sz="1400" dirty="0">
                <a:cs typeface="Roboto Condensed" panose="02000000000000000000" pitchFamily="2" charset="0"/>
                <a:hlinkClick r:id="rId2"/>
              </a:rPr>
              <a:t>https://doi.org/10.1371/journal.pone.0089642</a:t>
            </a:r>
            <a:r>
              <a:rPr lang="en-US" sz="1400" dirty="0">
                <a:cs typeface="Roboto Condensed" panose="02000000000000000000" pitchFamily="2" charset="0"/>
              </a:rPr>
              <a:t> </a:t>
            </a:r>
          </a:p>
          <a:p>
            <a:pPr marL="285750" indent="-285750">
              <a:spcBef>
                <a:spcPts val="0"/>
              </a:spcBef>
              <a:buFont typeface="Arial" panose="020B0604020202020204" pitchFamily="34" charset="0"/>
              <a:buChar char="•"/>
            </a:pPr>
            <a:r>
              <a:rPr lang="en-US" sz="1400" dirty="0">
                <a:cs typeface="Roboto Condensed" panose="02000000000000000000" pitchFamily="2" charset="0"/>
              </a:rPr>
              <a:t>Nussbaum, C., </a:t>
            </a:r>
            <a:r>
              <a:rPr lang="en-US" sz="1400" dirty="0" err="1">
                <a:cs typeface="Roboto Condensed" panose="02000000000000000000" pitchFamily="2" charset="0"/>
              </a:rPr>
              <a:t>Pöhlmann</a:t>
            </a:r>
            <a:r>
              <a:rPr lang="en-US" sz="1400" dirty="0">
                <a:cs typeface="Roboto Condensed" panose="02000000000000000000" pitchFamily="2" charset="0"/>
              </a:rPr>
              <a:t>, M., </a:t>
            </a:r>
            <a:r>
              <a:rPr lang="en-US" sz="1400" dirty="0" err="1">
                <a:cs typeface="Roboto Condensed" panose="02000000000000000000" pitchFamily="2" charset="0"/>
              </a:rPr>
              <a:t>Kreysa</a:t>
            </a:r>
            <a:r>
              <a:rPr lang="en-US" sz="1400" dirty="0">
                <a:cs typeface="Roboto Condensed" panose="02000000000000000000" pitchFamily="2" charset="0"/>
              </a:rPr>
              <a:t>, H., &amp; </a:t>
            </a:r>
            <a:r>
              <a:rPr lang="en-US" sz="1400" dirty="0" err="1">
                <a:cs typeface="Roboto Condensed" panose="02000000000000000000" pitchFamily="2" charset="0"/>
              </a:rPr>
              <a:t>Schweinberger</a:t>
            </a:r>
            <a:r>
              <a:rPr lang="en-US" sz="1400" dirty="0">
                <a:cs typeface="Roboto Condensed" panose="02000000000000000000" pitchFamily="2" charset="0"/>
              </a:rPr>
              <a:t>, S. R. (2023). Perceived Naturalness of Emotional Voice Morphs. </a:t>
            </a:r>
            <a:r>
              <a:rPr lang="en-US" sz="1400" i="1" dirty="0">
                <a:cs typeface="Roboto Condensed" panose="02000000000000000000" pitchFamily="2" charset="0"/>
              </a:rPr>
              <a:t>Cognition And Emotion, 37</a:t>
            </a:r>
            <a:r>
              <a:rPr lang="en-US" sz="1400" dirty="0">
                <a:cs typeface="Roboto Condensed" panose="02000000000000000000" pitchFamily="2" charset="0"/>
              </a:rPr>
              <a:t>(4), 721–747.</a:t>
            </a:r>
            <a:r>
              <a:rPr lang="de-DE" sz="1400" dirty="0"/>
              <a:t> </a:t>
            </a:r>
            <a:r>
              <a:rPr lang="de-DE" sz="1400" dirty="0">
                <a:hlinkClick r:id="rId3"/>
              </a:rPr>
              <a:t>https://doi.org/10.1080/02699931.2023.2200920</a:t>
            </a:r>
            <a:r>
              <a:rPr lang="de-DE" sz="1400" dirty="0"/>
              <a:t> </a:t>
            </a:r>
            <a:endParaRPr lang="en-US" sz="1400" dirty="0">
              <a:cs typeface="Roboto Condensed" panose="02000000000000000000" pitchFamily="2" charset="0"/>
            </a:endParaRPr>
          </a:p>
          <a:p>
            <a:pPr marL="285750" indent="-285750">
              <a:spcBef>
                <a:spcPts val="0"/>
              </a:spcBef>
              <a:buFont typeface="Arial" panose="020B0604020202020204" pitchFamily="34" charset="0"/>
              <a:buChar char="•"/>
            </a:pPr>
            <a:r>
              <a:rPr lang="en-US" sz="1400" dirty="0">
                <a:cs typeface="Roboto Condensed" panose="02000000000000000000" pitchFamily="2" charset="0"/>
              </a:rPr>
              <a:t>Nussbaum, C., &amp; </a:t>
            </a:r>
            <a:r>
              <a:rPr lang="en-US" sz="1400" dirty="0" err="1">
                <a:cs typeface="Roboto Condensed" panose="02000000000000000000" pitchFamily="2" charset="0"/>
              </a:rPr>
              <a:t>Schweinberger</a:t>
            </a:r>
            <a:r>
              <a:rPr lang="en-US" sz="1400" dirty="0">
                <a:cs typeface="Roboto Condensed" panose="02000000000000000000" pitchFamily="2" charset="0"/>
              </a:rPr>
              <a:t>, S. R. (2021). Links Between Musicality and Vocal Emotion Perception. </a:t>
            </a:r>
            <a:r>
              <a:rPr lang="en-US" sz="1400" i="1" dirty="0">
                <a:cs typeface="Roboto Condensed" panose="02000000000000000000" pitchFamily="2" charset="0"/>
              </a:rPr>
              <a:t>Emotion Review, 13</a:t>
            </a:r>
            <a:r>
              <a:rPr lang="en-US" sz="1400" dirty="0">
                <a:cs typeface="Roboto Condensed" panose="02000000000000000000" pitchFamily="2" charset="0"/>
              </a:rPr>
              <a:t>(3), 211–224. </a:t>
            </a:r>
            <a:r>
              <a:rPr lang="en-US" sz="1400" dirty="0">
                <a:cs typeface="Roboto Condensed" panose="02000000000000000000" pitchFamily="2" charset="0"/>
                <a:hlinkClick r:id="rId4"/>
              </a:rPr>
              <a:t>https://doi.org/10.1177/17540739211022803</a:t>
            </a:r>
            <a:r>
              <a:rPr lang="en-US" sz="1400" dirty="0">
                <a:cs typeface="Roboto Condensed" panose="02000000000000000000" pitchFamily="2" charset="0"/>
              </a:rPr>
              <a:t> </a:t>
            </a:r>
          </a:p>
          <a:p>
            <a:pPr marL="285750" indent="-285750">
              <a:spcBef>
                <a:spcPts val="0"/>
              </a:spcBef>
              <a:buFont typeface="Arial" panose="020B0604020202020204" pitchFamily="34" charset="0"/>
              <a:buChar char="•"/>
            </a:pPr>
            <a:r>
              <a:rPr lang="en-US" sz="1400" dirty="0">
                <a:cs typeface="Roboto Condensed" panose="02000000000000000000" pitchFamily="2" charset="0"/>
              </a:rPr>
              <a:t>Rosenfeld, P. J., Olson, J.M. (2021). Bayesian Data Analysis: A Fresh Approach to Power Issues and Null Hypothesis Interpretation. </a:t>
            </a:r>
            <a:r>
              <a:rPr lang="en-US" sz="1400" i="1" dirty="0">
                <a:cs typeface="Roboto Condensed" panose="02000000000000000000" pitchFamily="2" charset="0"/>
              </a:rPr>
              <a:t>Appl </a:t>
            </a:r>
            <a:r>
              <a:rPr lang="en-US" sz="1400" i="1" dirty="0" err="1">
                <a:cs typeface="Roboto Condensed" panose="02000000000000000000" pitchFamily="2" charset="0"/>
              </a:rPr>
              <a:t>Psychophysiol</a:t>
            </a:r>
            <a:r>
              <a:rPr lang="en-US" sz="1400" i="1" dirty="0">
                <a:cs typeface="Roboto Condensed" panose="02000000000000000000" pitchFamily="2" charset="0"/>
              </a:rPr>
              <a:t> Biofeedback, 46</a:t>
            </a:r>
            <a:r>
              <a:rPr lang="en-US" sz="1400" dirty="0">
                <a:cs typeface="Roboto Condensed" panose="02000000000000000000" pitchFamily="2" charset="0"/>
              </a:rPr>
              <a:t>, 135–140. </a:t>
            </a:r>
            <a:r>
              <a:rPr lang="en-US" sz="1400" dirty="0">
                <a:cs typeface="Roboto Condensed" panose="02000000000000000000" pitchFamily="2" charset="0"/>
                <a:hlinkClick r:id="rId5"/>
              </a:rPr>
              <a:t>https://doi.org/10.1007/s10484-020-09502-y</a:t>
            </a:r>
            <a:r>
              <a:rPr lang="en-US" sz="1400" dirty="0">
                <a:cs typeface="Roboto Condensed" panose="02000000000000000000" pitchFamily="2" charset="0"/>
              </a:rPr>
              <a:t> </a:t>
            </a:r>
          </a:p>
          <a:p>
            <a:pPr marL="285750" indent="-285750">
              <a:spcBef>
                <a:spcPts val="0"/>
              </a:spcBef>
              <a:buFont typeface="Arial" panose="020B0604020202020204" pitchFamily="34" charset="0"/>
              <a:buChar char="•"/>
            </a:pPr>
            <a:r>
              <a:rPr lang="en-US" sz="1400" dirty="0">
                <a:cs typeface="Roboto Condensed" panose="02000000000000000000" pitchFamily="2" charset="0"/>
              </a:rPr>
              <a:t>Schellenberg, E. G., &amp; Lima, C. F. (2024). Music Training and Nonmusical Abilities. </a:t>
            </a:r>
            <a:r>
              <a:rPr lang="en-US" sz="1400" i="1" dirty="0">
                <a:cs typeface="Roboto Condensed" panose="02000000000000000000" pitchFamily="2" charset="0"/>
              </a:rPr>
              <a:t>Annual Review of Psychology, 75</a:t>
            </a:r>
            <a:r>
              <a:rPr lang="en-US" sz="1400" dirty="0">
                <a:cs typeface="Roboto Condensed" panose="02000000000000000000" pitchFamily="2" charset="0"/>
              </a:rPr>
              <a:t>, 87–128. </a:t>
            </a:r>
            <a:r>
              <a:rPr lang="en-US" sz="1400" dirty="0">
                <a:cs typeface="Roboto Condensed" panose="02000000000000000000" pitchFamily="2" charset="0"/>
                <a:hlinkClick r:id="rId6"/>
              </a:rPr>
              <a:t>https://doi.org/10.1146/annurev-psych-032323-051354</a:t>
            </a:r>
            <a:r>
              <a:rPr lang="en-US" sz="1400" dirty="0">
                <a:cs typeface="Roboto Condensed" panose="02000000000000000000" pitchFamily="2" charset="0"/>
              </a:rPr>
              <a:t> </a:t>
            </a:r>
          </a:p>
          <a:p>
            <a:pPr marL="285750" indent="-285750">
              <a:buFont typeface="Arial" panose="020B0604020202020204" pitchFamily="34" charset="0"/>
              <a:buChar char="•"/>
            </a:pPr>
            <a:endParaRPr lang="de-DE" sz="1400" dirty="0"/>
          </a:p>
        </p:txBody>
      </p:sp>
    </p:spTree>
    <p:extLst>
      <p:ext uri="{BB962C8B-B14F-4D97-AF65-F5344CB8AC3E}">
        <p14:creationId xmlns:p14="http://schemas.microsoft.com/office/powerpoint/2010/main" val="28748850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B38458F-B69C-118F-4467-9A60DBB6094B}"/>
              </a:ext>
            </a:extLst>
          </p:cNvPr>
          <p:cNvSpPr>
            <a:spLocks noGrp="1"/>
          </p:cNvSpPr>
          <p:nvPr>
            <p:ph type="title"/>
          </p:nvPr>
        </p:nvSpPr>
        <p:spPr/>
        <p:txBody>
          <a:bodyPr/>
          <a:lstStyle/>
          <a:p>
            <a:r>
              <a:rPr lang="de-DE" dirty="0" err="1"/>
              <a:t>Results</a:t>
            </a:r>
            <a:br>
              <a:rPr lang="de-DE" dirty="0"/>
            </a:br>
            <a:r>
              <a:rPr lang="de-DE" b="0" dirty="0" err="1"/>
              <a:t>Vocal</a:t>
            </a:r>
            <a:r>
              <a:rPr lang="de-DE" b="0" dirty="0"/>
              <a:t> Emotion Classification – All Groups</a:t>
            </a:r>
          </a:p>
        </p:txBody>
      </p:sp>
      <p:pic>
        <p:nvPicPr>
          <p:cNvPr id="5" name="Inhaltsplatzhalter 4" descr="Ein Bild, das Diagramm, Text, Screenshot, Reihe enthält.&#10;&#10;KI-generierte Inhalte können fehlerhaft sein.">
            <a:extLst>
              <a:ext uri="{FF2B5EF4-FFF2-40B4-BE49-F238E27FC236}">
                <a16:creationId xmlns:a16="http://schemas.microsoft.com/office/drawing/2014/main" id="{0B90ED26-BC84-7930-25F0-7178A885352E}"/>
              </a:ext>
            </a:extLst>
          </p:cNvPr>
          <p:cNvPicPr>
            <a:picLocks noGrp="1" noChangeAspect="1"/>
          </p:cNvPicPr>
          <p:nvPr>
            <p:ph sz="quarter" idx="10"/>
          </p:nvPr>
        </p:nvPicPr>
        <p:blipFill>
          <a:blip r:embed="rId2" cstate="print">
            <a:extLst>
              <a:ext uri="{28A0092B-C50C-407E-A947-70E740481C1C}">
                <a14:useLocalDpi xmlns:a14="http://schemas.microsoft.com/office/drawing/2010/main" val="0"/>
              </a:ext>
            </a:extLst>
          </a:blip>
          <a:stretch>
            <a:fillRect/>
          </a:stretch>
        </p:blipFill>
        <p:spPr>
          <a:xfrm>
            <a:off x="874713" y="1665552"/>
            <a:ext cx="10580687" cy="3526895"/>
          </a:xfrm>
        </p:spPr>
      </p:pic>
    </p:spTree>
    <p:extLst>
      <p:ext uri="{BB962C8B-B14F-4D97-AF65-F5344CB8AC3E}">
        <p14:creationId xmlns:p14="http://schemas.microsoft.com/office/powerpoint/2010/main" val="6206975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0B9FA54-6648-12F9-1CFC-343DD491895B}"/>
              </a:ext>
            </a:extLst>
          </p:cNvPr>
          <p:cNvSpPr>
            <a:spLocks noGrp="1"/>
          </p:cNvSpPr>
          <p:nvPr>
            <p:ph type="title"/>
          </p:nvPr>
        </p:nvSpPr>
        <p:spPr>
          <a:xfrm>
            <a:off x="874713" y="346074"/>
            <a:ext cx="2325688" cy="1894205"/>
          </a:xfrm>
        </p:spPr>
        <p:txBody>
          <a:bodyPr/>
          <a:lstStyle/>
          <a:p>
            <a:r>
              <a:rPr lang="de-DE" dirty="0" err="1"/>
              <a:t>Correlations</a:t>
            </a:r>
            <a:br>
              <a:rPr lang="de-DE" b="0" dirty="0"/>
            </a:br>
            <a:br>
              <a:rPr lang="de-DE" b="0" dirty="0"/>
            </a:br>
            <a:r>
              <a:rPr lang="de-DE" b="0" dirty="0"/>
              <a:t>PROMS -</a:t>
            </a:r>
            <a:br>
              <a:rPr lang="de-DE" b="0" dirty="0"/>
            </a:br>
            <a:r>
              <a:rPr lang="de-DE" b="0" dirty="0"/>
              <a:t>All </a:t>
            </a:r>
            <a:r>
              <a:rPr lang="de-DE" b="0" dirty="0" err="1"/>
              <a:t>groups</a:t>
            </a:r>
            <a:endParaRPr lang="de-DE" b="0" dirty="0"/>
          </a:p>
        </p:txBody>
      </p:sp>
      <p:pic>
        <p:nvPicPr>
          <p:cNvPr id="5" name="Inhaltsplatzhalter 4" descr="Ein Bild, das Text, Screenshot, Diagramm enthält.&#10;&#10;KI-generierte Inhalte können fehlerhaft sein.">
            <a:extLst>
              <a:ext uri="{FF2B5EF4-FFF2-40B4-BE49-F238E27FC236}">
                <a16:creationId xmlns:a16="http://schemas.microsoft.com/office/drawing/2014/main" id="{D53EB657-1E19-B9FF-3CA3-20CF40A1401D}"/>
              </a:ext>
            </a:extLst>
          </p:cNvPr>
          <p:cNvPicPr>
            <a:picLocks noGrp="1" noChangeAspect="1"/>
          </p:cNvPicPr>
          <p:nvPr>
            <p:ph sz="quarter" idx="10"/>
          </p:nvPr>
        </p:nvPicPr>
        <p:blipFill>
          <a:blip r:embed="rId3" cstate="print">
            <a:extLst>
              <a:ext uri="{28A0092B-C50C-407E-A947-70E740481C1C}">
                <a14:useLocalDpi xmlns:a14="http://schemas.microsoft.com/office/drawing/2010/main" val="0"/>
              </a:ext>
            </a:extLst>
          </a:blip>
          <a:stretch>
            <a:fillRect/>
          </a:stretch>
        </p:blipFill>
        <p:spPr>
          <a:xfrm>
            <a:off x="3392907" y="165234"/>
            <a:ext cx="8365957" cy="6692766"/>
          </a:xfrm>
        </p:spPr>
      </p:pic>
    </p:spTree>
    <p:extLst>
      <p:ext uri="{BB962C8B-B14F-4D97-AF65-F5344CB8AC3E}">
        <p14:creationId xmlns:p14="http://schemas.microsoft.com/office/powerpoint/2010/main" val="14951595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8AA6B03-3E94-7F58-5C24-A6E4BC7280B3}"/>
              </a:ext>
            </a:extLst>
          </p:cNvPr>
          <p:cNvSpPr>
            <a:spLocks noGrp="1"/>
          </p:cNvSpPr>
          <p:nvPr>
            <p:ph type="title"/>
          </p:nvPr>
        </p:nvSpPr>
        <p:spPr>
          <a:xfrm>
            <a:off x="874712" y="346074"/>
            <a:ext cx="2074533" cy="2156493"/>
          </a:xfrm>
        </p:spPr>
        <p:txBody>
          <a:bodyPr/>
          <a:lstStyle/>
          <a:p>
            <a:r>
              <a:rPr lang="de-DE" dirty="0" err="1"/>
              <a:t>Correlations</a:t>
            </a:r>
            <a:br>
              <a:rPr lang="de-DE" dirty="0"/>
            </a:br>
            <a:br>
              <a:rPr lang="de-DE" dirty="0"/>
            </a:br>
            <a:r>
              <a:rPr lang="de-DE" b="0" dirty="0"/>
              <a:t>Gold-MSI – </a:t>
            </a:r>
            <a:br>
              <a:rPr lang="de-DE" b="0" dirty="0"/>
            </a:br>
            <a:r>
              <a:rPr lang="de-DE" b="0" dirty="0"/>
              <a:t>All </a:t>
            </a:r>
            <a:r>
              <a:rPr lang="de-DE" b="0" dirty="0" err="1"/>
              <a:t>groups</a:t>
            </a:r>
            <a:endParaRPr lang="de-DE" b="0" dirty="0"/>
          </a:p>
        </p:txBody>
      </p:sp>
      <p:pic>
        <p:nvPicPr>
          <p:cNvPr id="5" name="Inhaltsplatzhalter 4" descr="Ein Bild, das Text, Screenshot, Diagramm, Schrift enthält.&#10;&#10;KI-generierte Inhalte können fehlerhaft sein.">
            <a:extLst>
              <a:ext uri="{FF2B5EF4-FFF2-40B4-BE49-F238E27FC236}">
                <a16:creationId xmlns:a16="http://schemas.microsoft.com/office/drawing/2014/main" id="{CB585B41-15D4-5167-D4D1-E2C9FA657A6B}"/>
              </a:ext>
            </a:extLst>
          </p:cNvPr>
          <p:cNvPicPr>
            <a:picLocks noGrp="1" noChangeAspect="1"/>
          </p:cNvPicPr>
          <p:nvPr>
            <p:ph sz="quarter" idx="10"/>
          </p:nvPr>
        </p:nvPicPr>
        <p:blipFill>
          <a:blip r:embed="rId2" cstate="print">
            <a:extLst>
              <a:ext uri="{28A0092B-C50C-407E-A947-70E740481C1C}">
                <a14:useLocalDpi xmlns:a14="http://schemas.microsoft.com/office/drawing/2010/main" val="0"/>
              </a:ext>
            </a:extLst>
          </a:blip>
          <a:stretch>
            <a:fillRect/>
          </a:stretch>
        </p:blipFill>
        <p:spPr>
          <a:xfrm>
            <a:off x="2822391" y="173037"/>
            <a:ext cx="9225229" cy="6511926"/>
          </a:xfrm>
        </p:spPr>
      </p:pic>
    </p:spTree>
    <p:extLst>
      <p:ext uri="{BB962C8B-B14F-4D97-AF65-F5344CB8AC3E}">
        <p14:creationId xmlns:p14="http://schemas.microsoft.com/office/powerpoint/2010/main" val="8646143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86DEE6-FC7F-D1B2-8E8D-B3AF64506722}"/>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D127BE96-9B6E-3B19-5D61-425E8E9737AC}"/>
              </a:ext>
            </a:extLst>
          </p:cNvPr>
          <p:cNvSpPr>
            <a:spLocks noGrp="1"/>
          </p:cNvSpPr>
          <p:nvPr>
            <p:ph type="title"/>
          </p:nvPr>
        </p:nvSpPr>
        <p:spPr>
          <a:xfrm>
            <a:off x="874712" y="346075"/>
            <a:ext cx="10580687" cy="684000"/>
          </a:xfrm>
        </p:spPr>
        <p:txBody>
          <a:bodyPr anchor="t">
            <a:normAutofit/>
          </a:bodyPr>
          <a:lstStyle/>
          <a:p>
            <a:r>
              <a:rPr lang="de-DE" dirty="0" err="1"/>
              <a:t>Vocal</a:t>
            </a:r>
            <a:r>
              <a:rPr lang="de-DE" dirty="0"/>
              <a:t> Emotion Classification - Stimuli</a:t>
            </a:r>
          </a:p>
        </p:txBody>
      </p:sp>
      <p:pic>
        <p:nvPicPr>
          <p:cNvPr id="5" name="Inhaltsplatzhalter 4" descr="Ein Bild, das Text, Screenshot, Diagramm, Schrift enthält.&#10;&#10;KI-generierte Inhalte können fehlerhaft sein.">
            <a:extLst>
              <a:ext uri="{FF2B5EF4-FFF2-40B4-BE49-F238E27FC236}">
                <a16:creationId xmlns:a16="http://schemas.microsoft.com/office/drawing/2014/main" id="{F6C70834-D127-0E13-44A1-9479B1B9C3CF}"/>
              </a:ext>
            </a:extLst>
          </p:cNvPr>
          <p:cNvPicPr>
            <a:picLocks noChangeAspect="1"/>
          </p:cNvPicPr>
          <p:nvPr/>
        </p:nvPicPr>
        <p:blipFill>
          <a:blip r:embed="rId3"/>
          <a:srcRect t="-1" r="21970" b="-2"/>
          <a:stretch/>
        </p:blipFill>
        <p:spPr>
          <a:xfrm>
            <a:off x="5546479" y="1255819"/>
            <a:ext cx="5195887" cy="4344985"/>
          </a:xfrm>
          <a:prstGeom prst="rect">
            <a:avLst/>
          </a:prstGeom>
          <a:noFill/>
          <a:ln>
            <a:noFill/>
          </a:ln>
        </p:spPr>
      </p:pic>
      <p:sp>
        <p:nvSpPr>
          <p:cNvPr id="7" name="Textplatzhalter 6">
            <a:extLst>
              <a:ext uri="{FF2B5EF4-FFF2-40B4-BE49-F238E27FC236}">
                <a16:creationId xmlns:a16="http://schemas.microsoft.com/office/drawing/2014/main" id="{6C94F953-96CF-7AEA-9118-D7C2AD662480}"/>
              </a:ext>
            </a:extLst>
          </p:cNvPr>
          <p:cNvSpPr>
            <a:spLocks noGrp="1"/>
          </p:cNvSpPr>
          <p:nvPr>
            <p:ph type="body" sz="quarter" idx="14"/>
          </p:nvPr>
        </p:nvSpPr>
        <p:spPr>
          <a:xfrm>
            <a:off x="874714" y="1484314"/>
            <a:ext cx="4671766" cy="4344985"/>
          </a:xfrm>
        </p:spPr>
        <p:txBody>
          <a:bodyPr>
            <a:normAutofit/>
          </a:bodyPr>
          <a:lstStyle/>
          <a:p>
            <a:endParaRPr lang="en-US" b="1" dirty="0"/>
          </a:p>
          <a:p>
            <a:endParaRPr lang="en-US" b="1" dirty="0"/>
          </a:p>
          <a:p>
            <a:r>
              <a:rPr lang="en-US" sz="2000" b="1" dirty="0"/>
              <a:t>Parameter-specific voice morphing </a:t>
            </a:r>
          </a:p>
          <a:p>
            <a:r>
              <a:rPr lang="en-US" dirty="0"/>
              <a:t>(Tandem-STRAIGHT; Kawahara et al., 2008, 2013)</a:t>
            </a:r>
          </a:p>
          <a:p>
            <a:endParaRPr lang="en-US" sz="2000" dirty="0"/>
          </a:p>
          <a:p>
            <a:r>
              <a:rPr lang="en-US" sz="2000" dirty="0"/>
              <a:t>Vocal stimuli expressed emotions through </a:t>
            </a:r>
          </a:p>
          <a:p>
            <a:pPr marL="342900" indent="-342900">
              <a:buFont typeface="Arial" panose="020B0604020202020204" pitchFamily="34" charset="0"/>
              <a:buChar char="•"/>
            </a:pPr>
            <a:r>
              <a:rPr lang="en-US" sz="2000" dirty="0"/>
              <a:t>fundamental frequency contour only (F0)</a:t>
            </a:r>
          </a:p>
          <a:p>
            <a:pPr marL="342900" indent="-342900">
              <a:buFont typeface="Arial" panose="020B0604020202020204" pitchFamily="34" charset="0"/>
              <a:buChar char="•"/>
            </a:pPr>
            <a:r>
              <a:rPr lang="en-US" sz="2000" dirty="0"/>
              <a:t>timbre only</a:t>
            </a:r>
          </a:p>
          <a:p>
            <a:pPr marL="342900" indent="-342900">
              <a:buFont typeface="Arial" panose="020B0604020202020204" pitchFamily="34" charset="0"/>
              <a:buChar char="•"/>
            </a:pPr>
            <a:r>
              <a:rPr lang="en-US" sz="2000" dirty="0"/>
              <a:t>a combination of both (Full)</a:t>
            </a:r>
          </a:p>
          <a:p>
            <a:endParaRPr lang="de-DE" dirty="0"/>
          </a:p>
        </p:txBody>
      </p:sp>
      <p:sp>
        <p:nvSpPr>
          <p:cNvPr id="3" name="Inhaltsplatzhalter 2">
            <a:extLst>
              <a:ext uri="{FF2B5EF4-FFF2-40B4-BE49-F238E27FC236}">
                <a16:creationId xmlns:a16="http://schemas.microsoft.com/office/drawing/2014/main" id="{C122FDCD-1CC9-4ED1-D7E3-CA2CD4D6FCFD}"/>
              </a:ext>
            </a:extLst>
          </p:cNvPr>
          <p:cNvSpPr txBox="1">
            <a:spLocks/>
          </p:cNvSpPr>
          <p:nvPr/>
        </p:nvSpPr>
        <p:spPr>
          <a:xfrm rot="10800000" flipV="1">
            <a:off x="10712264" y="4999216"/>
            <a:ext cx="1486269" cy="1037045"/>
          </a:xfrm>
          <a:prstGeom prst="rect">
            <a:avLst/>
          </a:prstGeom>
        </p:spPr>
        <p:txBody>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1pPr>
            <a:lvl2pPr marL="7200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2pPr>
            <a:lvl3pPr marL="468000" marR="0"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3pPr>
            <a:lvl4pPr marL="576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4pPr>
            <a:lvl5pPr marL="648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baseline="0">
                <a:solidFill>
                  <a:schemeClr val="tx2"/>
                </a:solidFill>
                <a:latin typeface="Roboto Condensed" panose="02000000000000000000" pitchFamily="2" charset="0"/>
                <a:ea typeface="Roboto Condensed" panose="02000000000000000000" pitchFamily="2" charset="0"/>
                <a:cs typeface="+mn-cs"/>
              </a:defRPr>
            </a:lvl5pPr>
            <a:lvl6pPr marL="358775"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3200" b="1" kern="1200">
                <a:solidFill>
                  <a:schemeClr val="bg1"/>
                </a:solidFill>
                <a:latin typeface="+mn-lt"/>
                <a:ea typeface="+mn-ea"/>
                <a:cs typeface="+mn-cs"/>
              </a:defRPr>
            </a:lvl6pPr>
            <a:lvl7pPr marL="815923" indent="-457200" algn="l" defTabSz="914269" rtl="0" eaLnBrk="1" latinLnBrk="0" hangingPunct="1">
              <a:spcBef>
                <a:spcPts val="0"/>
              </a:spcBef>
              <a:buFont typeface="Arial" panose="020B0604020202020204" pitchFamily="34" charset="0"/>
              <a:buChar char="•"/>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de-DE" dirty="0"/>
              <a:t>Nussbaum, Schirmer &amp; Schweinberger, 2024</a:t>
            </a:r>
          </a:p>
        </p:txBody>
      </p:sp>
      <p:pic>
        <p:nvPicPr>
          <p:cNvPr id="4" name="Inhaltsplatzhalter 4" descr="Ein Bild, das Text, Screenshot, Diagramm, Schrift enthält.&#10;&#10;KI-generierte Inhalte können fehlerhaft sein.">
            <a:extLst>
              <a:ext uri="{FF2B5EF4-FFF2-40B4-BE49-F238E27FC236}">
                <a16:creationId xmlns:a16="http://schemas.microsoft.com/office/drawing/2014/main" id="{C8DCA8E9-A81E-FA55-A647-ACFB54100857}"/>
              </a:ext>
            </a:extLst>
          </p:cNvPr>
          <p:cNvPicPr>
            <a:picLocks noChangeAspect="1"/>
          </p:cNvPicPr>
          <p:nvPr/>
        </p:nvPicPr>
        <p:blipFill>
          <a:blip r:embed="rId3"/>
          <a:srcRect l="77743" t="32901" r="-66" b="42984"/>
          <a:stretch/>
        </p:blipFill>
        <p:spPr>
          <a:xfrm>
            <a:off x="10705732" y="2645104"/>
            <a:ext cx="1486268" cy="1047741"/>
          </a:xfrm>
          <a:prstGeom prst="rect">
            <a:avLst/>
          </a:prstGeom>
          <a:noFill/>
          <a:ln>
            <a:noFill/>
          </a:ln>
        </p:spPr>
      </p:pic>
      <p:sp>
        <p:nvSpPr>
          <p:cNvPr id="8" name="Textfeld 7">
            <a:extLst>
              <a:ext uri="{FF2B5EF4-FFF2-40B4-BE49-F238E27FC236}">
                <a16:creationId xmlns:a16="http://schemas.microsoft.com/office/drawing/2014/main" id="{052EB0F1-AC81-2B94-9979-0006EBEA6FBE}"/>
              </a:ext>
            </a:extLst>
          </p:cNvPr>
          <p:cNvSpPr txBox="1"/>
          <p:nvPr/>
        </p:nvSpPr>
        <p:spPr>
          <a:xfrm>
            <a:off x="6998677" y="1568677"/>
            <a:ext cx="492369" cy="341632"/>
          </a:xfrm>
          <a:prstGeom prst="rect">
            <a:avLst/>
          </a:prstGeom>
          <a:noFill/>
        </p:spPr>
        <p:txBody>
          <a:bodyPr wrap="square" rtlCol="0">
            <a:spAutoFit/>
          </a:bodyPr>
          <a:lstStyle/>
          <a:p>
            <a:r>
              <a:rPr lang="de-DE" dirty="0"/>
              <a:t>*</a:t>
            </a:r>
          </a:p>
        </p:txBody>
      </p:sp>
      <p:sp>
        <p:nvSpPr>
          <p:cNvPr id="9" name="Textfeld 8">
            <a:extLst>
              <a:ext uri="{FF2B5EF4-FFF2-40B4-BE49-F238E27FC236}">
                <a16:creationId xmlns:a16="http://schemas.microsoft.com/office/drawing/2014/main" id="{32CC7ACE-DC0B-10BE-DAA9-4FDCC04F155A}"/>
              </a:ext>
            </a:extLst>
          </p:cNvPr>
          <p:cNvSpPr txBox="1"/>
          <p:nvPr/>
        </p:nvSpPr>
        <p:spPr>
          <a:xfrm>
            <a:off x="8346831" y="2049074"/>
            <a:ext cx="492369" cy="341632"/>
          </a:xfrm>
          <a:prstGeom prst="rect">
            <a:avLst/>
          </a:prstGeom>
          <a:noFill/>
        </p:spPr>
        <p:txBody>
          <a:bodyPr wrap="square" rtlCol="0">
            <a:spAutoFit/>
          </a:bodyPr>
          <a:lstStyle/>
          <a:p>
            <a:r>
              <a:rPr lang="de-DE" dirty="0"/>
              <a:t>*</a:t>
            </a:r>
          </a:p>
        </p:txBody>
      </p:sp>
    </p:spTree>
    <p:extLst>
      <p:ext uri="{BB962C8B-B14F-4D97-AF65-F5344CB8AC3E}">
        <p14:creationId xmlns:p14="http://schemas.microsoft.com/office/powerpoint/2010/main" val="2283564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A6586B-EAE4-614E-FE31-45B8AE71C0E0}"/>
              </a:ext>
            </a:extLst>
          </p:cNvPr>
          <p:cNvSpPr>
            <a:spLocks noGrp="1"/>
          </p:cNvSpPr>
          <p:nvPr>
            <p:ph type="title"/>
          </p:nvPr>
        </p:nvSpPr>
        <p:spPr/>
        <p:txBody>
          <a:bodyPr/>
          <a:lstStyle/>
          <a:p>
            <a:r>
              <a:rPr lang="de-DE" dirty="0" err="1"/>
              <a:t>Vocal</a:t>
            </a:r>
            <a:r>
              <a:rPr lang="de-DE" dirty="0"/>
              <a:t> Emotion Classification - Stimuli</a:t>
            </a:r>
          </a:p>
        </p:txBody>
      </p:sp>
      <p:sp>
        <p:nvSpPr>
          <p:cNvPr id="3" name="Inhaltsplatzhalter 2">
            <a:extLst>
              <a:ext uri="{FF2B5EF4-FFF2-40B4-BE49-F238E27FC236}">
                <a16:creationId xmlns:a16="http://schemas.microsoft.com/office/drawing/2014/main" id="{BB1E4729-37AC-42AF-E1E8-82217A13B1F9}"/>
              </a:ext>
            </a:extLst>
          </p:cNvPr>
          <p:cNvSpPr>
            <a:spLocks noGrp="1"/>
          </p:cNvSpPr>
          <p:nvPr>
            <p:ph sz="quarter" idx="10"/>
          </p:nvPr>
        </p:nvSpPr>
        <p:spPr>
          <a:xfrm rot="10800000" flipV="1">
            <a:off x="10119734" y="1194303"/>
            <a:ext cx="1617785" cy="1987062"/>
          </a:xfrm>
        </p:spPr>
        <p:txBody>
          <a:bodyPr/>
          <a:lstStyle/>
          <a:p>
            <a:r>
              <a:rPr lang="de-DE" dirty="0"/>
              <a:t>Nussbaum, Schirmer &amp; Schweinberger, 2024</a:t>
            </a:r>
          </a:p>
        </p:txBody>
      </p:sp>
      <p:pic>
        <p:nvPicPr>
          <p:cNvPr id="5" name="Grafik 4">
            <a:extLst>
              <a:ext uri="{FF2B5EF4-FFF2-40B4-BE49-F238E27FC236}">
                <a16:creationId xmlns:a16="http://schemas.microsoft.com/office/drawing/2014/main" id="{69A3F624-6FF7-2102-C302-5A9E7E416B9F}"/>
              </a:ext>
            </a:extLst>
          </p:cNvPr>
          <p:cNvPicPr>
            <a:picLocks noChangeAspect="1"/>
          </p:cNvPicPr>
          <p:nvPr/>
        </p:nvPicPr>
        <p:blipFill>
          <a:blip r:embed="rId17"/>
          <a:stretch>
            <a:fillRect/>
          </a:stretch>
        </p:blipFill>
        <p:spPr>
          <a:xfrm>
            <a:off x="874712" y="1187026"/>
            <a:ext cx="9038170" cy="3988678"/>
          </a:xfrm>
          <a:prstGeom prst="rect">
            <a:avLst/>
          </a:prstGeom>
          <a:ln>
            <a:solidFill>
              <a:srgbClr val="000000"/>
            </a:solidFill>
          </a:ln>
        </p:spPr>
      </p:pic>
      <p:sp>
        <p:nvSpPr>
          <p:cNvPr id="4" name="Inhaltsplatzhalter 2">
            <a:extLst>
              <a:ext uri="{FF2B5EF4-FFF2-40B4-BE49-F238E27FC236}">
                <a16:creationId xmlns:a16="http://schemas.microsoft.com/office/drawing/2014/main" id="{9899ADFD-01D8-5707-66DD-841E14831D39}"/>
              </a:ext>
            </a:extLst>
          </p:cNvPr>
          <p:cNvSpPr txBox="1">
            <a:spLocks/>
          </p:cNvSpPr>
          <p:nvPr/>
        </p:nvSpPr>
        <p:spPr>
          <a:xfrm>
            <a:off x="874713" y="1414146"/>
            <a:ext cx="2401887" cy="4344985"/>
          </a:xfrm>
          <a:prstGeom prst="rect">
            <a:avLst/>
          </a:prstGeom>
          <a:ln>
            <a:noFill/>
          </a:ln>
        </p:spPr>
        <p:txBody>
          <a:bodyPr vert="horz" lIns="0" tIns="0" rIns="0" bIns="0" rtlCol="0">
            <a:noAutofit/>
          </a:bodyPr>
          <a:lst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1pPr>
            <a:lvl2pPr marL="7200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2pPr>
            <a:lvl3pPr marL="468000" marR="0" indent="-216000" algn="l" defTabSz="914400" rtl="0" eaLnBrk="1" fontAlgn="auto" latinLnBrk="0" hangingPunct="1">
              <a:lnSpc>
                <a:spcPct val="100000"/>
              </a:lnSpc>
              <a:spcBef>
                <a:spcPts val="1200"/>
              </a:spcBef>
              <a:spcAft>
                <a:spcPts val="0"/>
              </a:spcAft>
              <a:buClrTx/>
              <a:buSzTx/>
              <a:buFont typeface="Symbol" panose="05050102010706020507" pitchFamily="18" charset="2"/>
              <a:buChar char="-"/>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3pPr>
            <a:lvl4pPr marL="576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4pPr>
            <a:lvl5pPr marL="648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kumimoji="0" lang="de-DE" sz="1600" b="0" i="0" u="none" strike="noStrike" kern="1200" cap="none" spc="0" normalizeH="0" baseline="0" dirty="0">
                <a:ln>
                  <a:noFill/>
                </a:ln>
                <a:solidFill>
                  <a:srgbClr val="00305E"/>
                </a:solidFill>
                <a:effectLst/>
                <a:uLnTx/>
                <a:uFillTx/>
                <a:latin typeface="Roboto Condensed" panose="02000000000000000000" pitchFamily="2" charset="0"/>
                <a:ea typeface="Roboto Condensed" panose="02000000000000000000" pitchFamily="2" charset="0"/>
                <a:cs typeface="+mn-cs"/>
              </a:defRPr>
            </a:lvl5pPr>
            <a:lvl6pPr marL="358775"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3200" b="1" kern="1200">
                <a:solidFill>
                  <a:schemeClr val="bg1"/>
                </a:solidFill>
                <a:latin typeface="+mn-lt"/>
                <a:ea typeface="+mn-ea"/>
                <a:cs typeface="+mn-cs"/>
              </a:defRPr>
            </a:lvl6pPr>
            <a:lvl7pPr marL="815923" indent="-457200" algn="l" defTabSz="914269" rtl="0" eaLnBrk="1" latinLnBrk="0" hangingPunct="1">
              <a:spcBef>
                <a:spcPts val="0"/>
              </a:spcBef>
              <a:buFont typeface="Arial" panose="020B0604020202020204" pitchFamily="34" charset="0"/>
              <a:buChar char="•"/>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endParaRPr lang="en-US" sz="2000" dirty="0"/>
          </a:p>
        </p:txBody>
      </p:sp>
      <p:pic>
        <p:nvPicPr>
          <p:cNvPr id="8" name="nm03_hap_w01_full_AVGref">
            <a:hlinkClick r:id="" action="ppaction://media"/>
            <a:extLst>
              <a:ext uri="{FF2B5EF4-FFF2-40B4-BE49-F238E27FC236}">
                <a16:creationId xmlns:a16="http://schemas.microsoft.com/office/drawing/2014/main" id="{AC2DEC46-BE0A-17FD-DCB0-6281786D6772}"/>
              </a:ext>
            </a:extLst>
          </p:cNvPr>
          <p:cNvPicPr>
            <a:picLocks noChangeAspect="1"/>
          </p:cNvPicPr>
          <p:nvPr>
            <a:audioFile r:link="rId2"/>
            <p:extLst>
              <p:ext uri="{DAA4B4D4-6D71-4841-9C94-3DE7FCFB9230}">
                <p14:media xmlns:p14="http://schemas.microsoft.com/office/powerpoint/2010/main" r:embed="rId1"/>
              </p:ext>
            </p:extLst>
          </p:nvPr>
        </p:nvPicPr>
        <p:blipFill>
          <a:blip r:embed="rId18"/>
          <a:stretch>
            <a:fillRect/>
          </a:stretch>
        </p:blipFill>
        <p:spPr>
          <a:xfrm>
            <a:off x="994022" y="5420148"/>
            <a:ext cx="609600" cy="609600"/>
          </a:xfrm>
          <a:prstGeom prst="rect">
            <a:avLst/>
          </a:prstGeom>
        </p:spPr>
      </p:pic>
      <p:pic>
        <p:nvPicPr>
          <p:cNvPr id="9" name="nm04_ple_w01_full_AVGref">
            <a:hlinkClick r:id="" action="ppaction://media"/>
            <a:extLst>
              <a:ext uri="{FF2B5EF4-FFF2-40B4-BE49-F238E27FC236}">
                <a16:creationId xmlns:a16="http://schemas.microsoft.com/office/drawing/2014/main" id="{6E585C98-D659-58E1-CE1D-643D69ADFC6B}"/>
              </a:ext>
            </a:extLst>
          </p:cNvPr>
          <p:cNvPicPr>
            <a:picLocks noChangeAspect="1"/>
          </p:cNvPicPr>
          <p:nvPr>
            <a:audioFile r:link="rId4"/>
            <p:extLst>
              <p:ext uri="{DAA4B4D4-6D71-4841-9C94-3DE7FCFB9230}">
                <p14:media xmlns:p14="http://schemas.microsoft.com/office/powerpoint/2010/main" r:embed="rId3"/>
              </p:ext>
            </p:extLst>
          </p:nvPr>
        </p:nvPicPr>
        <p:blipFill>
          <a:blip r:embed="rId18"/>
          <a:stretch>
            <a:fillRect/>
          </a:stretch>
        </p:blipFill>
        <p:spPr>
          <a:xfrm>
            <a:off x="1802108" y="5420148"/>
            <a:ext cx="609600" cy="609600"/>
          </a:xfrm>
          <a:prstGeom prst="rect">
            <a:avLst/>
          </a:prstGeom>
        </p:spPr>
      </p:pic>
      <p:pic>
        <p:nvPicPr>
          <p:cNvPr id="10" name="nf03_sad_w01_full_AVGref">
            <a:hlinkClick r:id="" action="ppaction://media"/>
            <a:extLst>
              <a:ext uri="{FF2B5EF4-FFF2-40B4-BE49-F238E27FC236}">
                <a16:creationId xmlns:a16="http://schemas.microsoft.com/office/drawing/2014/main" id="{123B567B-595D-1DED-0AF6-B9CB0AA9638E}"/>
              </a:ext>
            </a:extLst>
          </p:cNvPr>
          <p:cNvPicPr>
            <a:picLocks noChangeAspect="1"/>
          </p:cNvPicPr>
          <p:nvPr>
            <a:audioFile r:link="rId6"/>
            <p:extLst>
              <p:ext uri="{DAA4B4D4-6D71-4841-9C94-3DE7FCFB9230}">
                <p14:media xmlns:p14="http://schemas.microsoft.com/office/powerpoint/2010/main" r:embed="rId5"/>
              </p:ext>
            </p:extLst>
          </p:nvPr>
        </p:nvPicPr>
        <p:blipFill>
          <a:blip r:embed="rId18"/>
          <a:stretch>
            <a:fillRect/>
          </a:stretch>
        </p:blipFill>
        <p:spPr>
          <a:xfrm>
            <a:off x="2612606" y="5420148"/>
            <a:ext cx="609600" cy="609600"/>
          </a:xfrm>
          <a:prstGeom prst="rect">
            <a:avLst/>
          </a:prstGeom>
        </p:spPr>
      </p:pic>
      <p:pic>
        <p:nvPicPr>
          <p:cNvPr id="11" name="nf04_fea_w01_full_AVGref">
            <a:hlinkClick r:id="" action="ppaction://media"/>
            <a:extLst>
              <a:ext uri="{FF2B5EF4-FFF2-40B4-BE49-F238E27FC236}">
                <a16:creationId xmlns:a16="http://schemas.microsoft.com/office/drawing/2014/main" id="{7C0B5898-4C61-8406-16C2-F3A15C319DD1}"/>
              </a:ext>
            </a:extLst>
          </p:cNvPr>
          <p:cNvPicPr>
            <a:picLocks noChangeAspect="1"/>
          </p:cNvPicPr>
          <p:nvPr>
            <a:audioFile r:link="rId8"/>
            <p:extLst>
              <p:ext uri="{DAA4B4D4-6D71-4841-9C94-3DE7FCFB9230}">
                <p14:media xmlns:p14="http://schemas.microsoft.com/office/powerpoint/2010/main" r:embed="rId7"/>
              </p:ext>
            </p:extLst>
          </p:nvPr>
        </p:nvPicPr>
        <p:blipFill>
          <a:blip r:embed="rId18"/>
          <a:stretch>
            <a:fillRect/>
          </a:stretch>
        </p:blipFill>
        <p:spPr>
          <a:xfrm>
            <a:off x="3403290" y="5420148"/>
            <a:ext cx="609600" cy="609600"/>
          </a:xfrm>
          <a:prstGeom prst="rect">
            <a:avLst/>
          </a:prstGeom>
        </p:spPr>
      </p:pic>
      <p:pic>
        <p:nvPicPr>
          <p:cNvPr id="14" name="nm03_avg_w01_full_AVGref">
            <a:hlinkClick r:id="" action="ppaction://media"/>
            <a:extLst>
              <a:ext uri="{FF2B5EF4-FFF2-40B4-BE49-F238E27FC236}">
                <a16:creationId xmlns:a16="http://schemas.microsoft.com/office/drawing/2014/main" id="{A561D98A-7E50-452E-ED5E-B05EB5BBB6AB}"/>
              </a:ext>
            </a:extLst>
          </p:cNvPr>
          <p:cNvPicPr>
            <a:picLocks noChangeAspect="1"/>
          </p:cNvPicPr>
          <p:nvPr>
            <a:audioFile r:link="rId10"/>
            <p:extLst>
              <p:ext uri="{DAA4B4D4-6D71-4841-9C94-3DE7FCFB9230}">
                <p14:media xmlns:p14="http://schemas.microsoft.com/office/powerpoint/2010/main" r:embed="rId9"/>
              </p:ext>
            </p:extLst>
          </p:nvPr>
        </p:nvPicPr>
        <p:blipFill>
          <a:blip r:embed="rId18"/>
          <a:stretch>
            <a:fillRect/>
          </a:stretch>
        </p:blipFill>
        <p:spPr>
          <a:xfrm>
            <a:off x="7520762" y="5420148"/>
            <a:ext cx="609600" cy="609600"/>
          </a:xfrm>
          <a:prstGeom prst="rect">
            <a:avLst/>
          </a:prstGeom>
        </p:spPr>
      </p:pic>
      <p:pic>
        <p:nvPicPr>
          <p:cNvPr id="6" name="nm03_hap_w01_f0_AVGref">
            <a:hlinkClick r:id="" action="ppaction://media"/>
            <a:extLst>
              <a:ext uri="{FF2B5EF4-FFF2-40B4-BE49-F238E27FC236}">
                <a16:creationId xmlns:a16="http://schemas.microsoft.com/office/drawing/2014/main" id="{DB13E0CD-96D3-24CB-3EE2-47506D49D553}"/>
              </a:ext>
            </a:extLst>
          </p:cNvPr>
          <p:cNvPicPr>
            <a:picLocks noChangeAspect="1"/>
          </p:cNvPicPr>
          <p:nvPr>
            <a:audioFile r:link="rId12"/>
            <p:extLst>
              <p:ext uri="{DAA4B4D4-6D71-4841-9C94-3DE7FCFB9230}">
                <p14:media xmlns:p14="http://schemas.microsoft.com/office/powerpoint/2010/main" r:embed="rId11"/>
              </p:ext>
            </p:extLst>
          </p:nvPr>
        </p:nvPicPr>
        <p:blipFill>
          <a:blip r:embed="rId18"/>
          <a:stretch>
            <a:fillRect/>
          </a:stretch>
        </p:blipFill>
        <p:spPr>
          <a:xfrm>
            <a:off x="5791200" y="5420148"/>
            <a:ext cx="609600" cy="609600"/>
          </a:xfrm>
          <a:prstGeom prst="rect">
            <a:avLst/>
          </a:prstGeom>
        </p:spPr>
      </p:pic>
      <p:pic>
        <p:nvPicPr>
          <p:cNvPr id="7" name="nm03_hap_w01_tbr_AVGref">
            <a:hlinkClick r:id="" action="ppaction://media"/>
            <a:extLst>
              <a:ext uri="{FF2B5EF4-FFF2-40B4-BE49-F238E27FC236}">
                <a16:creationId xmlns:a16="http://schemas.microsoft.com/office/drawing/2014/main" id="{6932CF37-3DC5-AEA4-C998-B7E094A6EE91}"/>
              </a:ext>
            </a:extLst>
          </p:cNvPr>
          <p:cNvPicPr>
            <a:picLocks noChangeAspect="1"/>
          </p:cNvPicPr>
          <p:nvPr>
            <a:audioFile r:link="rId14"/>
            <p:extLst>
              <p:ext uri="{DAA4B4D4-6D71-4841-9C94-3DE7FCFB9230}">
                <p14:media xmlns:p14="http://schemas.microsoft.com/office/powerpoint/2010/main" r:embed="rId13"/>
              </p:ext>
            </p:extLst>
          </p:nvPr>
        </p:nvPicPr>
        <p:blipFill>
          <a:blip r:embed="rId18"/>
          <a:stretch>
            <a:fillRect/>
          </a:stretch>
        </p:blipFill>
        <p:spPr>
          <a:xfrm>
            <a:off x="6655981" y="5420148"/>
            <a:ext cx="609600" cy="609600"/>
          </a:xfrm>
          <a:prstGeom prst="rect">
            <a:avLst/>
          </a:prstGeom>
        </p:spPr>
      </p:pic>
    </p:spTree>
    <p:extLst>
      <p:ext uri="{BB962C8B-B14F-4D97-AF65-F5344CB8AC3E}">
        <p14:creationId xmlns:p14="http://schemas.microsoft.com/office/powerpoint/2010/main" val="5896503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28"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828"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seq concurrent="1" nextAc="seek">
              <p:cTn id="14" restart="whenNotActive" fill="hold" evtFilter="cancelBubble" nodeType="interactiveSeq">
                <p:stCondLst>
                  <p:cond evt="onClick" delay="0">
                    <p:tgtEl>
                      <p:spTgt spid="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28" fill="hold"/>
                                        <p:tgtEl>
                                          <p:spTgt spid="7"/>
                                        </p:tgtEl>
                                      </p:cBhvr>
                                    </p:cmd>
                                  </p:childTnLst>
                                </p:cTn>
                              </p:par>
                            </p:childTnLst>
                          </p:cTn>
                        </p:par>
                      </p:childTnLst>
                    </p:cTn>
                  </p:par>
                </p:childTnLst>
              </p:cTn>
              <p:nextCondLst>
                <p:cond evt="onClick" delay="0">
                  <p:tgtEl>
                    <p:spTgt spid="7"/>
                  </p:tgtEl>
                </p:cond>
              </p:nextCondLst>
            </p:seq>
            <p:audio>
              <p:cMediaNode vol="80000">
                <p:cTn id="19" fill="hold" display="0">
                  <p:stCondLst>
                    <p:cond delay="indefinite"/>
                  </p:stCondLst>
                  <p:endCondLst>
                    <p:cond evt="onStopAudio" delay="0">
                      <p:tgtEl>
                        <p:sldTgt/>
                      </p:tgtEl>
                    </p:cond>
                  </p:endCondLst>
                </p:cTn>
                <p:tgtEl>
                  <p:spTgt spid="7"/>
                </p:tgtEl>
              </p:cMediaNode>
            </p:audio>
            <p:seq concurrent="1" nextAc="seek">
              <p:cTn id="20" restart="whenNotActive" fill="hold" evtFilter="cancelBubble" nodeType="interactiveSeq">
                <p:stCondLst>
                  <p:cond evt="onClick" delay="0">
                    <p:tgtEl>
                      <p:spTgt spid="9"/>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753" fill="hold"/>
                                        <p:tgtEl>
                                          <p:spTgt spid="9"/>
                                        </p:tgtEl>
                                      </p:cBhvr>
                                    </p:cmd>
                                  </p:childTnLst>
                                </p:cTn>
                              </p:par>
                            </p:childTnLst>
                          </p:cTn>
                        </p:par>
                      </p:childTnLst>
                    </p:cTn>
                  </p:par>
                </p:childTnLst>
              </p:cTn>
              <p:nextCondLst>
                <p:cond evt="onClick" delay="0">
                  <p:tgtEl>
                    <p:spTgt spid="9"/>
                  </p:tgtEl>
                </p:cond>
              </p:nextCondLst>
            </p:seq>
            <p:audio>
              <p:cMediaNode vol="80000">
                <p:cTn id="25" fill="hold" display="0">
                  <p:stCondLst>
                    <p:cond delay="indefinite"/>
                  </p:stCondLst>
                  <p:endCondLst>
                    <p:cond evt="onStopAudio" delay="0">
                      <p:tgtEl>
                        <p:sldTgt/>
                      </p:tgtEl>
                    </p:cond>
                  </p:endCondLst>
                </p:cTn>
                <p:tgtEl>
                  <p:spTgt spid="9"/>
                </p:tgtEl>
              </p:cMediaNode>
            </p:audio>
            <p:seq concurrent="1" nextAc="seek">
              <p:cTn id="26" restart="whenNotActive" fill="hold" evtFilter="cancelBubble" nodeType="interactiveSeq">
                <p:stCondLst>
                  <p:cond evt="onClick" delay="0">
                    <p:tgtEl>
                      <p:spTgt spid="10"/>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839" fill="hold"/>
                                        <p:tgtEl>
                                          <p:spTgt spid="10"/>
                                        </p:tgtEl>
                                      </p:cBhvr>
                                    </p:cmd>
                                  </p:childTnLst>
                                </p:cTn>
                              </p:par>
                            </p:childTnLst>
                          </p:cTn>
                        </p:par>
                      </p:childTnLst>
                    </p:cTn>
                  </p:par>
                </p:childTnLst>
              </p:cTn>
              <p:nextCondLst>
                <p:cond evt="onClick" delay="0">
                  <p:tgtEl>
                    <p:spTgt spid="10"/>
                  </p:tgtEl>
                </p:cond>
              </p:nextCondLst>
            </p:seq>
            <p:audio>
              <p:cMediaNode vol="80000">
                <p:cTn id="31" fill="hold" display="0">
                  <p:stCondLst>
                    <p:cond delay="indefinite"/>
                  </p:stCondLst>
                  <p:endCondLst>
                    <p:cond evt="onStopAudio" delay="0">
                      <p:tgtEl>
                        <p:sldTgt/>
                      </p:tgtEl>
                    </p:cond>
                  </p:endCondLst>
                </p:cTn>
                <p:tgtEl>
                  <p:spTgt spid="10"/>
                </p:tgtEl>
              </p:cMediaNode>
            </p:audio>
            <p:seq concurrent="1" nextAc="seek">
              <p:cTn id="32" restart="whenNotActive" fill="hold" evtFilter="cancelBubble" nodeType="interactiveSeq">
                <p:stCondLst>
                  <p:cond evt="onClick" delay="0">
                    <p:tgtEl>
                      <p:spTgt spid="11"/>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803" fill="hold"/>
                                        <p:tgtEl>
                                          <p:spTgt spid="11"/>
                                        </p:tgtEl>
                                      </p:cBhvr>
                                    </p:cmd>
                                  </p:childTnLst>
                                </p:cTn>
                              </p:par>
                            </p:childTnLst>
                          </p:cTn>
                        </p:par>
                      </p:childTnLst>
                    </p:cTn>
                  </p:par>
                </p:childTnLst>
              </p:cTn>
              <p:nextCondLst>
                <p:cond evt="onClick" delay="0">
                  <p:tgtEl>
                    <p:spTgt spid="11"/>
                  </p:tgtEl>
                </p:cond>
              </p:nextCondLst>
            </p:seq>
            <p:audio>
              <p:cMediaNode vol="80000">
                <p:cTn id="37" fill="hold" display="0">
                  <p:stCondLst>
                    <p:cond delay="indefinite"/>
                  </p:stCondLst>
                  <p:endCondLst>
                    <p:cond evt="onStopAudio" delay="0">
                      <p:tgtEl>
                        <p:sldTgt/>
                      </p:tgtEl>
                    </p:cond>
                  </p:endCondLst>
                </p:cTn>
                <p:tgtEl>
                  <p:spTgt spid="11"/>
                </p:tgtEl>
              </p:cMediaNode>
            </p:audio>
            <p:seq concurrent="1" nextAc="seek">
              <p:cTn id="38" restart="whenNotActive" fill="hold" evtFilter="cancelBubble" nodeType="interactiveSeq">
                <p:stCondLst>
                  <p:cond evt="onClick" delay="0">
                    <p:tgtEl>
                      <p:spTgt spid="14"/>
                    </p:tgtEl>
                  </p:cond>
                </p:stCondLst>
                <p:endSync evt="end" delay="0">
                  <p:rtn val="all"/>
                </p:endSync>
                <p:childTnLst>
                  <p:par>
                    <p:cTn id="39" fill="hold">
                      <p:stCondLst>
                        <p:cond delay="0"/>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828" fill="hold"/>
                                        <p:tgtEl>
                                          <p:spTgt spid="14"/>
                                        </p:tgtEl>
                                      </p:cBhvr>
                                    </p:cmd>
                                  </p:childTnLst>
                                </p:cTn>
                              </p:par>
                            </p:childTnLst>
                          </p:cTn>
                        </p:par>
                      </p:childTnLst>
                    </p:cTn>
                  </p:par>
                </p:childTnLst>
              </p:cTn>
              <p:nextCondLst>
                <p:cond evt="onClick" delay="0">
                  <p:tgtEl>
                    <p:spTgt spid="14"/>
                  </p:tgtEl>
                </p:cond>
              </p:nextCondLst>
            </p:seq>
            <p:audio>
              <p:cMediaNode vol="80000">
                <p:cTn id="43"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1C2D69B-282B-7F0F-9C48-912447180048}"/>
              </a:ext>
            </a:extLst>
          </p:cNvPr>
          <p:cNvSpPr>
            <a:spLocks noGrp="1"/>
          </p:cNvSpPr>
          <p:nvPr>
            <p:ph type="title"/>
          </p:nvPr>
        </p:nvSpPr>
        <p:spPr/>
        <p:txBody>
          <a:bodyPr/>
          <a:lstStyle/>
          <a:p>
            <a:r>
              <a:rPr lang="de-DE" dirty="0"/>
              <a:t>Musical Skills</a:t>
            </a:r>
          </a:p>
        </p:txBody>
      </p:sp>
      <p:sp>
        <p:nvSpPr>
          <p:cNvPr id="3" name="Inhaltsplatzhalter 2">
            <a:extLst>
              <a:ext uri="{FF2B5EF4-FFF2-40B4-BE49-F238E27FC236}">
                <a16:creationId xmlns:a16="http://schemas.microsoft.com/office/drawing/2014/main" id="{65C4F92D-43D2-2ED8-4565-6A456E212E14}"/>
              </a:ext>
            </a:extLst>
          </p:cNvPr>
          <p:cNvSpPr>
            <a:spLocks noGrp="1"/>
          </p:cNvSpPr>
          <p:nvPr>
            <p:ph type="body" sz="quarter" idx="10"/>
          </p:nvPr>
        </p:nvSpPr>
        <p:spPr/>
        <p:txBody>
          <a:bodyPr/>
          <a:lstStyle/>
          <a:p>
            <a:r>
              <a:rPr lang="de-DE" sz="2000" b="1" dirty="0"/>
              <a:t>Profile </a:t>
            </a:r>
            <a:r>
              <a:rPr lang="de-DE" sz="2000" b="1" dirty="0" err="1"/>
              <a:t>of</a:t>
            </a:r>
            <a:r>
              <a:rPr lang="de-DE" sz="2000" b="1" dirty="0"/>
              <a:t> Music </a:t>
            </a:r>
            <a:r>
              <a:rPr lang="de-DE" sz="2000" b="1" dirty="0" err="1"/>
              <a:t>Perception</a:t>
            </a:r>
            <a:r>
              <a:rPr lang="de-DE" sz="2000" b="1" dirty="0"/>
              <a:t> Skills (PROMS)		</a:t>
            </a:r>
          </a:p>
          <a:p>
            <a:endParaRPr lang="de-DE" sz="2000" b="1" dirty="0"/>
          </a:p>
          <a:p>
            <a:r>
              <a:rPr lang="de-DE" sz="2000" dirty="0"/>
              <a:t>Subtests</a:t>
            </a:r>
          </a:p>
          <a:p>
            <a:pPr marL="285750" indent="-285750">
              <a:buFont typeface="Arial" panose="020B0604020202020204" pitchFamily="34" charset="0"/>
              <a:buChar char="•"/>
            </a:pPr>
            <a:r>
              <a:rPr lang="de-DE" sz="2000" dirty="0"/>
              <a:t>Pitch</a:t>
            </a:r>
          </a:p>
          <a:p>
            <a:pPr marL="285750" indent="-285750">
              <a:buFont typeface="Arial" panose="020B0604020202020204" pitchFamily="34" charset="0"/>
              <a:buChar char="•"/>
            </a:pPr>
            <a:r>
              <a:rPr lang="de-DE" sz="2000" dirty="0"/>
              <a:t>Melody</a:t>
            </a:r>
          </a:p>
          <a:p>
            <a:pPr marL="285750" indent="-285750">
              <a:buFont typeface="Arial" panose="020B0604020202020204" pitchFamily="34" charset="0"/>
              <a:buChar char="•"/>
            </a:pPr>
            <a:r>
              <a:rPr lang="de-DE" sz="2000" dirty="0"/>
              <a:t>Timbre</a:t>
            </a:r>
          </a:p>
          <a:p>
            <a:pPr marL="285750" indent="-285750">
              <a:buFont typeface="Arial" panose="020B0604020202020204" pitchFamily="34" charset="0"/>
              <a:buChar char="•"/>
            </a:pPr>
            <a:r>
              <a:rPr lang="de-DE" sz="2000" dirty="0"/>
              <a:t>Rhythm</a:t>
            </a:r>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r>
              <a:rPr lang="en-US" sz="1400" dirty="0">
                <a:cs typeface="Roboto Condensed" panose="02000000000000000000" pitchFamily="2" charset="0"/>
              </a:rPr>
              <a:t>Law  &amp; Zentner, 2012</a:t>
            </a:r>
            <a:endParaRPr lang="de-DE" sz="1400" dirty="0"/>
          </a:p>
        </p:txBody>
      </p:sp>
      <p:sp>
        <p:nvSpPr>
          <p:cNvPr id="6" name="Textplatzhalter 5">
            <a:extLst>
              <a:ext uri="{FF2B5EF4-FFF2-40B4-BE49-F238E27FC236}">
                <a16:creationId xmlns:a16="http://schemas.microsoft.com/office/drawing/2014/main" id="{E537E9B8-A821-AE90-17BF-9DE4086BABF0}"/>
              </a:ext>
            </a:extLst>
          </p:cNvPr>
          <p:cNvSpPr>
            <a:spLocks noGrp="1"/>
          </p:cNvSpPr>
          <p:nvPr>
            <p:ph type="body" sz="quarter" idx="11"/>
          </p:nvPr>
        </p:nvSpPr>
        <p:spPr/>
        <p:txBody>
          <a:bodyPr/>
          <a:lstStyle/>
          <a:p>
            <a:endParaRPr lang="de-DE" dirty="0"/>
          </a:p>
        </p:txBody>
      </p:sp>
    </p:spTree>
    <p:extLst>
      <p:ext uri="{BB962C8B-B14F-4D97-AF65-F5344CB8AC3E}">
        <p14:creationId xmlns:p14="http://schemas.microsoft.com/office/powerpoint/2010/main" val="3475305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2E480-87CB-237A-EABF-0E0DCD571C2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F4E1A30-D067-37C3-6007-5C8B7C03CC48}"/>
              </a:ext>
            </a:extLst>
          </p:cNvPr>
          <p:cNvSpPr>
            <a:spLocks noGrp="1"/>
          </p:cNvSpPr>
          <p:nvPr>
            <p:ph type="title"/>
          </p:nvPr>
        </p:nvSpPr>
        <p:spPr/>
        <p:txBody>
          <a:bodyPr/>
          <a:lstStyle/>
          <a:p>
            <a:r>
              <a:rPr lang="de-DE" dirty="0"/>
              <a:t>Musical Skills</a:t>
            </a:r>
          </a:p>
        </p:txBody>
      </p:sp>
      <p:sp>
        <p:nvSpPr>
          <p:cNvPr id="3" name="Inhaltsplatzhalter 2">
            <a:extLst>
              <a:ext uri="{FF2B5EF4-FFF2-40B4-BE49-F238E27FC236}">
                <a16:creationId xmlns:a16="http://schemas.microsoft.com/office/drawing/2014/main" id="{2866E61B-A39F-4A51-8503-0736548155AE}"/>
              </a:ext>
            </a:extLst>
          </p:cNvPr>
          <p:cNvSpPr>
            <a:spLocks noGrp="1"/>
          </p:cNvSpPr>
          <p:nvPr>
            <p:ph type="body" sz="quarter" idx="10"/>
          </p:nvPr>
        </p:nvSpPr>
        <p:spPr/>
        <p:txBody>
          <a:bodyPr/>
          <a:lstStyle/>
          <a:p>
            <a:r>
              <a:rPr lang="de-DE" sz="2000" b="1" dirty="0"/>
              <a:t>Profile </a:t>
            </a:r>
            <a:r>
              <a:rPr lang="de-DE" sz="2000" b="1" dirty="0" err="1"/>
              <a:t>of</a:t>
            </a:r>
            <a:r>
              <a:rPr lang="de-DE" sz="2000" b="1" dirty="0"/>
              <a:t> Music </a:t>
            </a:r>
            <a:r>
              <a:rPr lang="de-DE" sz="2000" b="1" dirty="0" err="1"/>
              <a:t>Perception</a:t>
            </a:r>
            <a:r>
              <a:rPr lang="de-DE" sz="2000" b="1" dirty="0"/>
              <a:t> Skills (PROMS)		</a:t>
            </a:r>
          </a:p>
          <a:p>
            <a:endParaRPr lang="de-DE" sz="2000" b="1" dirty="0"/>
          </a:p>
          <a:p>
            <a:r>
              <a:rPr lang="de-DE" sz="2000" dirty="0"/>
              <a:t>Subtests</a:t>
            </a:r>
          </a:p>
          <a:p>
            <a:pPr marL="285750" indent="-285750">
              <a:buFont typeface="Arial" panose="020B0604020202020204" pitchFamily="34" charset="0"/>
              <a:buChar char="•"/>
            </a:pPr>
            <a:r>
              <a:rPr lang="de-DE" sz="2000" dirty="0"/>
              <a:t>Pitch</a:t>
            </a:r>
          </a:p>
          <a:p>
            <a:pPr marL="285750" indent="-285750">
              <a:buFont typeface="Arial" panose="020B0604020202020204" pitchFamily="34" charset="0"/>
              <a:buChar char="•"/>
            </a:pPr>
            <a:r>
              <a:rPr lang="de-DE" sz="2000" dirty="0"/>
              <a:t>Melody</a:t>
            </a:r>
          </a:p>
          <a:p>
            <a:pPr marL="285750" indent="-285750">
              <a:buFont typeface="Arial" panose="020B0604020202020204" pitchFamily="34" charset="0"/>
              <a:buChar char="•"/>
            </a:pPr>
            <a:r>
              <a:rPr lang="de-DE" sz="2000" dirty="0"/>
              <a:t>Timbre</a:t>
            </a:r>
          </a:p>
          <a:p>
            <a:pPr marL="285750" indent="-285750">
              <a:buFont typeface="Arial" panose="020B0604020202020204" pitchFamily="34" charset="0"/>
              <a:buChar char="•"/>
            </a:pPr>
            <a:r>
              <a:rPr lang="de-DE" sz="2000" dirty="0"/>
              <a:t>Rhythm</a:t>
            </a:r>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r>
              <a:rPr lang="en-US" sz="1400" dirty="0">
                <a:cs typeface="Roboto Condensed" panose="02000000000000000000" pitchFamily="2" charset="0"/>
              </a:rPr>
              <a:t>Law  &amp; Zentner, 2012</a:t>
            </a:r>
            <a:endParaRPr lang="de-DE" sz="1400" dirty="0"/>
          </a:p>
        </p:txBody>
      </p:sp>
      <p:pic>
        <p:nvPicPr>
          <p:cNvPr id="5" name="Grafik 4">
            <a:extLst>
              <a:ext uri="{FF2B5EF4-FFF2-40B4-BE49-F238E27FC236}">
                <a16:creationId xmlns:a16="http://schemas.microsoft.com/office/drawing/2014/main" id="{EBE78B39-E0E9-2356-37E1-8031A587F0D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874713" y="2032889"/>
            <a:ext cx="10203595" cy="4081434"/>
          </a:xfrm>
          <a:prstGeom prst="rect">
            <a:avLst/>
          </a:prstGeom>
        </p:spPr>
      </p:pic>
      <p:sp>
        <p:nvSpPr>
          <p:cNvPr id="8" name="Inhaltsplatzhalter 2">
            <a:extLst>
              <a:ext uri="{FF2B5EF4-FFF2-40B4-BE49-F238E27FC236}">
                <a16:creationId xmlns:a16="http://schemas.microsoft.com/office/drawing/2014/main" id="{6944B312-CFF2-BD36-DE8D-4D9067D0F33F}"/>
              </a:ext>
            </a:extLst>
          </p:cNvPr>
          <p:cNvSpPr txBox="1">
            <a:spLocks/>
          </p:cNvSpPr>
          <p:nvPr/>
        </p:nvSpPr>
        <p:spPr>
          <a:xfrm rot="10800000" flipV="1">
            <a:off x="8401537" y="5741875"/>
            <a:ext cx="3798277" cy="344486"/>
          </a:xfrm>
          <a:prstGeom prst="rect">
            <a:avLst/>
          </a:prstGeom>
        </p:spPr>
        <p:txBody>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1pPr>
            <a:lvl2pPr marL="7200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2pPr>
            <a:lvl3pPr marL="468000" marR="0"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3pPr>
            <a:lvl4pPr marL="576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4pPr>
            <a:lvl5pPr marL="648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baseline="0">
                <a:solidFill>
                  <a:schemeClr val="tx2"/>
                </a:solidFill>
                <a:latin typeface="Roboto Condensed" panose="02000000000000000000" pitchFamily="2" charset="0"/>
                <a:ea typeface="Roboto Condensed" panose="02000000000000000000" pitchFamily="2" charset="0"/>
                <a:cs typeface="+mn-cs"/>
              </a:defRPr>
            </a:lvl5pPr>
            <a:lvl6pPr marL="358775"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3200" b="1" kern="1200">
                <a:solidFill>
                  <a:schemeClr val="bg1"/>
                </a:solidFill>
                <a:latin typeface="+mn-lt"/>
                <a:ea typeface="+mn-ea"/>
                <a:cs typeface="+mn-cs"/>
              </a:defRPr>
            </a:lvl6pPr>
            <a:lvl7pPr marL="815923" indent="-457200" algn="l" defTabSz="914269" rtl="0" eaLnBrk="1" latinLnBrk="0" hangingPunct="1">
              <a:spcBef>
                <a:spcPts val="0"/>
              </a:spcBef>
              <a:buFont typeface="Arial" panose="020B0604020202020204" pitchFamily="34" charset="0"/>
              <a:buChar char="•"/>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de-DE" dirty="0"/>
              <a:t>Nussbaum, Schirmer &amp; Schweinberger, 2024</a:t>
            </a:r>
          </a:p>
        </p:txBody>
      </p:sp>
    </p:spTree>
    <p:extLst>
      <p:ext uri="{BB962C8B-B14F-4D97-AF65-F5344CB8AC3E}">
        <p14:creationId xmlns:p14="http://schemas.microsoft.com/office/powerpoint/2010/main" val="3264318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12173D-BCC6-1F60-B2AF-FD6970E9880D}"/>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42A8A248-65AE-F98A-6A8D-D3DE65EF3663}"/>
              </a:ext>
            </a:extLst>
          </p:cNvPr>
          <p:cNvSpPr>
            <a:spLocks noGrp="1"/>
          </p:cNvSpPr>
          <p:nvPr>
            <p:ph type="title"/>
          </p:nvPr>
        </p:nvSpPr>
        <p:spPr/>
        <p:txBody>
          <a:bodyPr/>
          <a:lstStyle/>
          <a:p>
            <a:r>
              <a:rPr lang="de-DE" dirty="0"/>
              <a:t>Musical Skills</a:t>
            </a:r>
          </a:p>
        </p:txBody>
      </p:sp>
      <p:sp>
        <p:nvSpPr>
          <p:cNvPr id="3" name="Inhaltsplatzhalter 2">
            <a:extLst>
              <a:ext uri="{FF2B5EF4-FFF2-40B4-BE49-F238E27FC236}">
                <a16:creationId xmlns:a16="http://schemas.microsoft.com/office/drawing/2014/main" id="{D86130BE-AD79-8539-D9E1-0B92BFBD649E}"/>
              </a:ext>
            </a:extLst>
          </p:cNvPr>
          <p:cNvSpPr>
            <a:spLocks noGrp="1"/>
          </p:cNvSpPr>
          <p:nvPr>
            <p:ph type="body" sz="quarter" idx="10"/>
          </p:nvPr>
        </p:nvSpPr>
        <p:spPr/>
        <p:txBody>
          <a:bodyPr/>
          <a:lstStyle/>
          <a:p>
            <a:r>
              <a:rPr lang="de-DE" sz="2000" b="1" dirty="0"/>
              <a:t>Profile </a:t>
            </a:r>
            <a:r>
              <a:rPr lang="de-DE" sz="2000" b="1" dirty="0" err="1"/>
              <a:t>of</a:t>
            </a:r>
            <a:r>
              <a:rPr lang="de-DE" sz="2000" b="1" dirty="0"/>
              <a:t> Music </a:t>
            </a:r>
            <a:r>
              <a:rPr lang="de-DE" sz="2000" b="1" dirty="0" err="1"/>
              <a:t>Perception</a:t>
            </a:r>
            <a:r>
              <a:rPr lang="de-DE" sz="2000" b="1" dirty="0"/>
              <a:t> Skills (PROMS)		</a:t>
            </a:r>
          </a:p>
          <a:p>
            <a:endParaRPr lang="de-DE" sz="2000" b="1" dirty="0"/>
          </a:p>
          <a:p>
            <a:r>
              <a:rPr lang="de-DE" sz="2000" dirty="0"/>
              <a:t>Subtests</a:t>
            </a:r>
          </a:p>
          <a:p>
            <a:pPr marL="285750" indent="-285750">
              <a:buFont typeface="Arial" panose="020B0604020202020204" pitchFamily="34" charset="0"/>
              <a:buChar char="•"/>
            </a:pPr>
            <a:r>
              <a:rPr lang="de-DE" sz="2000" dirty="0"/>
              <a:t>Pitch</a:t>
            </a:r>
          </a:p>
          <a:p>
            <a:pPr marL="285750" indent="-285750">
              <a:buFont typeface="Arial" panose="020B0604020202020204" pitchFamily="34" charset="0"/>
              <a:buChar char="•"/>
            </a:pPr>
            <a:r>
              <a:rPr lang="de-DE" sz="2000" dirty="0"/>
              <a:t>Melody</a:t>
            </a:r>
          </a:p>
          <a:p>
            <a:pPr marL="285750" indent="-285750">
              <a:buFont typeface="Arial" panose="020B0604020202020204" pitchFamily="34" charset="0"/>
              <a:buChar char="•"/>
            </a:pPr>
            <a:r>
              <a:rPr lang="de-DE" sz="2000" dirty="0"/>
              <a:t>Timbre</a:t>
            </a:r>
          </a:p>
          <a:p>
            <a:pPr marL="285750" indent="-285750">
              <a:buFont typeface="Arial" panose="020B0604020202020204" pitchFamily="34" charset="0"/>
              <a:buChar char="•"/>
            </a:pPr>
            <a:r>
              <a:rPr lang="de-DE" sz="2000" dirty="0"/>
              <a:t>Rhythm</a:t>
            </a:r>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r>
              <a:rPr lang="en-US" sz="1400" dirty="0">
                <a:cs typeface="Roboto Condensed" panose="02000000000000000000" pitchFamily="2" charset="0"/>
              </a:rPr>
              <a:t>Law  &amp; Zentner, 2012</a:t>
            </a:r>
            <a:endParaRPr lang="de-DE" sz="1400" dirty="0"/>
          </a:p>
        </p:txBody>
      </p:sp>
      <p:sp>
        <p:nvSpPr>
          <p:cNvPr id="5" name="Textplatzhalter 4">
            <a:extLst>
              <a:ext uri="{FF2B5EF4-FFF2-40B4-BE49-F238E27FC236}">
                <a16:creationId xmlns:a16="http://schemas.microsoft.com/office/drawing/2014/main" id="{4917B058-1600-F909-0171-12D4607CD369}"/>
              </a:ext>
            </a:extLst>
          </p:cNvPr>
          <p:cNvSpPr>
            <a:spLocks noGrp="1"/>
          </p:cNvSpPr>
          <p:nvPr>
            <p:ph type="body" sz="quarter" idx="11"/>
          </p:nvPr>
        </p:nvSpPr>
        <p:spPr/>
        <p:txBody>
          <a:bodyPr/>
          <a:lstStyle/>
          <a:p>
            <a:r>
              <a:rPr lang="de-DE" sz="2000" b="1" dirty="0"/>
              <a:t>Goldsmiths Musical </a:t>
            </a:r>
            <a:r>
              <a:rPr lang="de-DE" sz="2000" b="1" dirty="0" err="1"/>
              <a:t>Sophistication</a:t>
            </a:r>
            <a:r>
              <a:rPr lang="de-DE" sz="2000" b="1" dirty="0"/>
              <a:t> Index </a:t>
            </a:r>
          </a:p>
          <a:p>
            <a:r>
              <a:rPr lang="de-DE" sz="2000" b="1" dirty="0"/>
              <a:t>(Gold-MSI)</a:t>
            </a:r>
          </a:p>
          <a:p>
            <a:endParaRPr lang="de-DE" sz="2000" dirty="0"/>
          </a:p>
          <a:p>
            <a:r>
              <a:rPr lang="de-DE" sz="2000" dirty="0"/>
              <a:t>Self-</a:t>
            </a:r>
            <a:r>
              <a:rPr lang="de-DE" sz="2000" dirty="0" err="1"/>
              <a:t>reported</a:t>
            </a:r>
            <a:r>
              <a:rPr lang="de-DE" sz="2000" dirty="0"/>
              <a:t> </a:t>
            </a:r>
            <a:r>
              <a:rPr lang="de-DE" sz="2000" dirty="0" err="1"/>
              <a:t>musical</a:t>
            </a:r>
            <a:r>
              <a:rPr lang="de-DE" sz="2000" dirty="0"/>
              <a:t> </a:t>
            </a:r>
            <a:r>
              <a:rPr lang="de-DE" sz="2000" dirty="0" err="1"/>
              <a:t>skills</a:t>
            </a:r>
            <a:endParaRPr lang="de-DE" sz="2000" dirty="0"/>
          </a:p>
          <a:p>
            <a:pPr marL="342900" indent="-342900">
              <a:buFont typeface="Arial" panose="020B0604020202020204" pitchFamily="34" charset="0"/>
              <a:buChar char="•"/>
            </a:pPr>
            <a:r>
              <a:rPr lang="de-DE" sz="2000" dirty="0" err="1"/>
              <a:t>Active</a:t>
            </a:r>
            <a:r>
              <a:rPr lang="de-DE" sz="2000" dirty="0"/>
              <a:t> Engagement </a:t>
            </a:r>
          </a:p>
          <a:p>
            <a:pPr marL="342900" indent="-342900">
              <a:buFont typeface="Arial" panose="020B0604020202020204" pitchFamily="34" charset="0"/>
              <a:buChar char="•"/>
            </a:pPr>
            <a:r>
              <a:rPr lang="de-DE" sz="2000" dirty="0"/>
              <a:t>Formal </a:t>
            </a:r>
            <a:r>
              <a:rPr lang="de-DE" sz="2000" dirty="0" err="1"/>
              <a:t>education</a:t>
            </a:r>
            <a:endParaRPr lang="de-DE" sz="2000" dirty="0"/>
          </a:p>
          <a:p>
            <a:pPr marL="342900" indent="-342900">
              <a:buFont typeface="Arial" panose="020B0604020202020204" pitchFamily="34" charset="0"/>
              <a:buChar char="•"/>
            </a:pPr>
            <a:r>
              <a:rPr lang="de-DE" sz="2000" dirty="0"/>
              <a:t>Emotion</a:t>
            </a:r>
          </a:p>
          <a:p>
            <a:pPr marL="342900" indent="-342900">
              <a:buFont typeface="Arial" panose="020B0604020202020204" pitchFamily="34" charset="0"/>
              <a:buChar char="•"/>
            </a:pPr>
            <a:r>
              <a:rPr lang="de-DE" sz="2000" dirty="0" err="1"/>
              <a:t>Singing</a:t>
            </a:r>
            <a:endParaRPr lang="de-DE" sz="2000" dirty="0"/>
          </a:p>
          <a:p>
            <a:pPr marL="342900" indent="-342900">
              <a:buFont typeface="Arial" panose="020B0604020202020204" pitchFamily="34" charset="0"/>
              <a:buChar char="•"/>
            </a:pPr>
            <a:r>
              <a:rPr lang="de-DE" sz="2000" dirty="0" err="1"/>
              <a:t>Perception</a:t>
            </a:r>
            <a:r>
              <a:rPr lang="de-DE" sz="2000" dirty="0"/>
              <a:t> </a:t>
            </a:r>
          </a:p>
          <a:p>
            <a:pPr marL="285750" indent="-285750">
              <a:buFont typeface="Arial" panose="020B0604020202020204" pitchFamily="34" charset="0"/>
              <a:buChar char="•"/>
            </a:pPr>
            <a:endParaRPr lang="de-DE" sz="2000" dirty="0"/>
          </a:p>
          <a:p>
            <a:endParaRPr lang="de-DE" dirty="0"/>
          </a:p>
          <a:p>
            <a:r>
              <a:rPr lang="de-DE" sz="1400" dirty="0" err="1"/>
              <a:t>Müllensiefen</a:t>
            </a:r>
            <a:r>
              <a:rPr lang="de-DE" sz="1400" dirty="0"/>
              <a:t> et al., 2014</a:t>
            </a:r>
          </a:p>
        </p:txBody>
      </p:sp>
    </p:spTree>
    <p:extLst>
      <p:ext uri="{BB962C8B-B14F-4D97-AF65-F5344CB8AC3E}">
        <p14:creationId xmlns:p14="http://schemas.microsoft.com/office/powerpoint/2010/main" val="1461439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1CA1D0-773D-2947-F611-C66B317B3F23}"/>
              </a:ext>
            </a:extLst>
          </p:cNvPr>
          <p:cNvSpPr>
            <a:spLocks noGrp="1"/>
          </p:cNvSpPr>
          <p:nvPr>
            <p:ph type="title"/>
          </p:nvPr>
        </p:nvSpPr>
        <p:spPr/>
        <p:txBody>
          <a:bodyPr/>
          <a:lstStyle/>
          <a:p>
            <a:r>
              <a:rPr lang="de-DE" dirty="0"/>
              <a:t>Part 1 - Singers vs. </a:t>
            </a:r>
            <a:r>
              <a:rPr lang="de-DE" dirty="0" err="1"/>
              <a:t>Instrumentalists</a:t>
            </a:r>
            <a:r>
              <a:rPr lang="de-DE" dirty="0"/>
              <a:t> </a:t>
            </a:r>
          </a:p>
        </p:txBody>
      </p:sp>
    </p:spTree>
    <p:extLst>
      <p:ext uri="{BB962C8B-B14F-4D97-AF65-F5344CB8AC3E}">
        <p14:creationId xmlns:p14="http://schemas.microsoft.com/office/powerpoint/2010/main" val="3169277032"/>
      </p:ext>
    </p:extLst>
  </p:cSld>
  <p:clrMapOvr>
    <a:masterClrMapping/>
  </p:clrMapOvr>
</p:sld>
</file>

<file path=ppt/theme/theme1.xml><?xml version="1.0" encoding="utf-8"?>
<a:theme xmlns:a="http://schemas.openxmlformats.org/drawingml/2006/main" name="FSU Jena PPT (adapted TU Design)">
  <a:themeElements>
    <a:clrScheme name="TUD_Farben">
      <a:dk1>
        <a:srgbClr val="00305E"/>
      </a:dk1>
      <a:lt1>
        <a:srgbClr val="FFFFFF"/>
      </a:lt1>
      <a:dk2>
        <a:srgbClr val="00305E"/>
      </a:dk2>
      <a:lt2>
        <a:srgbClr val="727879"/>
      </a:lt2>
      <a:accent1>
        <a:srgbClr val="009EE0"/>
      </a:accent1>
      <a:accent2>
        <a:srgbClr val="006AB3"/>
      </a:accent2>
      <a:accent3>
        <a:srgbClr val="6AB023"/>
      </a:accent3>
      <a:accent4>
        <a:srgbClr val="007D40"/>
      </a:accent4>
      <a:accent5>
        <a:srgbClr val="93107E"/>
      </a:accent5>
      <a:accent6>
        <a:srgbClr val="54378A"/>
      </a:accent6>
      <a:hlink>
        <a:srgbClr val="009EE0"/>
      </a:hlink>
      <a:folHlink>
        <a:srgbClr val="006AB3"/>
      </a:folHlink>
    </a:clrScheme>
    <a:fontScheme name="TUD_Open Sans">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FSU Jena PPT (adapted TU Design)" id="{24D4C165-E2F7-47D8-8B7C-5E784463A95A}" vid="{EA211E4C-DFF9-49F2-882B-30EDB06DB948}"/>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FSU Jena PPT (adapted TU Design)</Template>
  <TotalTime>0</TotalTime>
  <Words>3607</Words>
  <Application>Microsoft Office PowerPoint</Application>
  <PresentationFormat>Breitbild</PresentationFormat>
  <Paragraphs>348</Paragraphs>
  <Slides>37</Slides>
  <Notes>23</Notes>
  <HiddenSlides>0</HiddenSlides>
  <MMClips>7</MMClips>
  <ScaleCrop>false</ScaleCrop>
  <HeadingPairs>
    <vt:vector size="6" baseType="variant">
      <vt:variant>
        <vt:lpstr>Verwendete Schriftarten</vt:lpstr>
      </vt:variant>
      <vt:variant>
        <vt:i4>11</vt:i4>
      </vt:variant>
      <vt:variant>
        <vt:lpstr>Design</vt:lpstr>
      </vt:variant>
      <vt:variant>
        <vt:i4>1</vt:i4>
      </vt:variant>
      <vt:variant>
        <vt:lpstr>Folientitel</vt:lpstr>
      </vt:variant>
      <vt:variant>
        <vt:i4>37</vt:i4>
      </vt:variant>
    </vt:vector>
  </HeadingPairs>
  <TitlesOfParts>
    <vt:vector size="49" baseType="lpstr">
      <vt:lpstr>Wingdings</vt:lpstr>
      <vt:lpstr>TimesNewRomanPS-ItalicMT</vt:lpstr>
      <vt:lpstr>Aptos</vt:lpstr>
      <vt:lpstr>Roboto Condensed</vt:lpstr>
      <vt:lpstr>Symbol</vt:lpstr>
      <vt:lpstr>Calibri</vt:lpstr>
      <vt:lpstr>Arial</vt:lpstr>
      <vt:lpstr>Open Sans</vt:lpstr>
      <vt:lpstr>Palatino Linotype</vt:lpstr>
      <vt:lpstr>TimesNewRomanPSMT</vt:lpstr>
      <vt:lpstr>Times New Roman</vt:lpstr>
      <vt:lpstr>FSU Jena PPT (adapted TU Design)</vt:lpstr>
      <vt:lpstr>PowerPoint-Präsentation</vt:lpstr>
      <vt:lpstr>What we know so far</vt:lpstr>
      <vt:lpstr>Two studies</vt:lpstr>
      <vt:lpstr>Vocal Emotion Classification - Stimuli</vt:lpstr>
      <vt:lpstr>Vocal Emotion Classification - Stimuli</vt:lpstr>
      <vt:lpstr>Musical Skills</vt:lpstr>
      <vt:lpstr>Musical Skills</vt:lpstr>
      <vt:lpstr>Musical Skills</vt:lpstr>
      <vt:lpstr>Part 1 - Singers vs. Instrumentalists </vt:lpstr>
      <vt:lpstr>Hypotheses</vt:lpstr>
      <vt:lpstr>Results  Musical Skills</vt:lpstr>
      <vt:lpstr>Results  Bayes factor interpretation</vt:lpstr>
      <vt:lpstr>Results Vocal Emotion Classification</vt:lpstr>
      <vt:lpstr>Hypotheses &amp; Conclusion</vt:lpstr>
      <vt:lpstr>Part 2 – Professionals vs. Amateurs vs. Non-Musicians</vt:lpstr>
      <vt:lpstr>Hypotheses</vt:lpstr>
      <vt:lpstr>Results Musical Skills</vt:lpstr>
      <vt:lpstr>Results Vocal Emotion Classification </vt:lpstr>
      <vt:lpstr>Hypotheses &amp; Conclusion</vt:lpstr>
      <vt:lpstr>Part 3 - Correlations</vt:lpstr>
      <vt:lpstr>Hypotheses Singers vs. Instrumentalists </vt:lpstr>
      <vt:lpstr>Results PROMS</vt:lpstr>
      <vt:lpstr>Results PROMS</vt:lpstr>
      <vt:lpstr>Results PROMS</vt:lpstr>
      <vt:lpstr>Hypotheses &amp; Conclusion Singers vs. Instrumentalists</vt:lpstr>
      <vt:lpstr>Results Gold-MSI</vt:lpstr>
      <vt:lpstr>Hypotheses &amp; Conclusion Singers vs. Instrumentalists</vt:lpstr>
      <vt:lpstr>Discussion &amp; Conclusion</vt:lpstr>
      <vt:lpstr>Summary</vt:lpstr>
      <vt:lpstr>Conclusions</vt:lpstr>
      <vt:lpstr>Limitations &amp; future directions</vt:lpstr>
      <vt:lpstr>Thank you for your attention!</vt:lpstr>
      <vt:lpstr>References</vt:lpstr>
      <vt:lpstr>References</vt:lpstr>
      <vt:lpstr>Results Vocal Emotion Classification – All Groups</vt:lpstr>
      <vt:lpstr>Correlations  PROMS - All groups</vt:lpstr>
      <vt:lpstr>Correlations  Gold-MSI –  All groups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Präsentationsvorlagen im CD der TU Dresden</dc:title>
  <dc:creator>Luise Fitzthum</dc:creator>
  <cp:lastModifiedBy>Christine Nussbaum</cp:lastModifiedBy>
  <cp:revision>518</cp:revision>
  <dcterms:created xsi:type="dcterms:W3CDTF">2018-06-15T09:17:35Z</dcterms:created>
  <dcterms:modified xsi:type="dcterms:W3CDTF">2025-04-29T09:31:45Z</dcterms:modified>
</cp:coreProperties>
</file>

<file path=docProps/thumbnail.jpeg>
</file>